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4"/>
  </p:notesMasterIdLst>
  <p:sldIdLst>
    <p:sldId id="272" r:id="rId3"/>
    <p:sldId id="268" r:id="rId4"/>
    <p:sldId id="284" r:id="rId5"/>
    <p:sldId id="287" r:id="rId6"/>
    <p:sldId id="294" r:id="rId7"/>
    <p:sldId id="292" r:id="rId8"/>
    <p:sldId id="293" r:id="rId9"/>
    <p:sldId id="283" r:id="rId10"/>
    <p:sldId id="281" r:id="rId11"/>
    <p:sldId id="279" r:id="rId12"/>
    <p:sldId id="295" r:id="rId13"/>
    <p:sldId id="285" r:id="rId14"/>
    <p:sldId id="275" r:id="rId15"/>
    <p:sldId id="278" r:id="rId16"/>
    <p:sldId id="291" r:id="rId17"/>
    <p:sldId id="290" r:id="rId18"/>
    <p:sldId id="274" r:id="rId19"/>
    <p:sldId id="289" r:id="rId20"/>
    <p:sldId id="264" r:id="rId21"/>
    <p:sldId id="288" r:id="rId22"/>
    <p:sldId id="282" r:id="rId23"/>
  </p:sldIdLst>
  <p:sldSz cx="49377600" cy="32918400"/>
  <p:notesSz cx="6858000" cy="9144000"/>
  <p:embeddedFontLst>
    <p:embeddedFont>
      <p:font typeface="Arial Black" panose="020B0A04020102090204" pitchFamily="34" charset="0"/>
      <p:bold r:id="rId25"/>
      <p:italic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Lato" panose="020B0604020202020204" charset="0"/>
      <p:regular r:id="rId33"/>
      <p:bold r:id="rId34"/>
      <p:italic r:id="rId35"/>
      <p:boldItalic r:id="rId36"/>
    </p:embeddedFont>
    <p:embeddedFont>
      <p:font typeface="Lato Black" panose="020B0604020202020204" charset="0"/>
      <p:bold r:id="rId37"/>
      <p:boldItalic r:id="rId38"/>
    </p:embeddedFont>
    <p:embeddedFont>
      <p:font typeface="Lato Hairline" panose="020F0202020204030203" charset="0"/>
      <p:regular r:id="rId39"/>
      <p:italic r:id="rId40"/>
    </p:embeddedFont>
    <p:embeddedFont>
      <p:font typeface="Lato Semibold" panose="020B0604020202020204" charset="0"/>
      <p:bold r:id="rId41"/>
    </p:embeddedFont>
    <p:embeddedFont>
      <p:font typeface="Lato Thin" panose="020B0604020202020204" charset="0"/>
      <p:regular r:id="rId42"/>
    </p:embeddedFont>
    <p:embeddedFont>
      <p:font typeface="Verdana" panose="020B0604030504040204" pitchFamily="34"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336"/>
    <a:srgbClr val="E91E63"/>
    <a:srgbClr val="B3E5FC"/>
    <a:srgbClr val="FF8A80"/>
    <a:srgbClr val="1B5E20"/>
    <a:srgbClr val="263238"/>
    <a:srgbClr val="4CAF50"/>
    <a:srgbClr val="E0F7FA"/>
    <a:srgbClr val="311B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03" autoAdjust="0"/>
    <p:restoredTop sz="90319" autoAdjust="0"/>
  </p:normalViewPr>
  <p:slideViewPr>
    <p:cSldViewPr snapToGrid="0" showGuides="1">
      <p:cViewPr varScale="1">
        <p:scale>
          <a:sx n="18" d="100"/>
          <a:sy n="18" d="100"/>
        </p:scale>
        <p:origin x="1411" y="96"/>
      </p:cViewPr>
      <p:guideLst>
        <p:guide pos="15576"/>
        <p:guide pos="6024"/>
        <p:guide pos="264"/>
        <p:guide pos="744"/>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3/26/2020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a:t>
            </a:fld>
            <a:endParaRPr lang="en-US"/>
          </a:p>
        </p:txBody>
      </p:sp>
    </p:spTree>
    <p:extLst>
      <p:ext uri="{BB962C8B-B14F-4D97-AF65-F5344CB8AC3E}">
        <p14:creationId xmlns:p14="http://schemas.microsoft.com/office/powerpoint/2010/main" val="136651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3/26/2020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3/26/2020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qr-code-generator.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witter.com/jesshlay"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hyperlink" Target="https://twitter.com/SPrinceWare/status/1125938979789053952" TargetMode="External"/><Relationship Id="rId4" Type="http://schemas.openxmlformats.org/officeDocument/2006/relationships/hyperlink" Target="https://twitter.com/MattKuhnDVM/status/112575443274089677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24.svg"/><Relationship Id="rId12" Type="http://schemas.openxmlformats.org/officeDocument/2006/relationships/image" Target="../media/image28.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22.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31.png"/><Relationship Id="rId4" Type="http://schemas.openxmlformats.org/officeDocument/2006/relationships/hyperlink" Target="https://osf.io/nk8gh/" TargetMode="Externa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38.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6.jpeg"/><Relationship Id="rId7" Type="http://schemas.openxmlformats.org/officeDocument/2006/relationships/hyperlink" Target="https://twitter.com/MCLaScience/status/1122505413386231810"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8.jpeg"/><Relationship Id="rId10" Type="http://schemas.openxmlformats.org/officeDocument/2006/relationships/image" Target="../media/image9.jpeg"/><Relationship Id="rId4" Type="http://schemas.openxmlformats.org/officeDocument/2006/relationships/image" Target="../media/image7.jpeg"/><Relationship Id="rId9" Type="http://schemas.openxmlformats.org/officeDocument/2006/relationships/hyperlink" Target="https://twitter.com/mikemorris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mnthydro"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1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819F-FE92-412D-A3A4-C7AB34024A65}"/>
              </a:ext>
            </a:extLst>
          </p:cNvPr>
          <p:cNvSpPr>
            <a:spLocks noGrp="1"/>
          </p:cNvSpPr>
          <p:nvPr>
            <p:ph type="title"/>
          </p:nvPr>
        </p:nvSpPr>
        <p:spPr>
          <a:xfrm>
            <a:off x="3394710" y="5654043"/>
            <a:ext cx="42588180" cy="18318473"/>
          </a:xfrm>
        </p:spPr>
        <p:txBody>
          <a:bodyPr>
            <a:normAutofit fontScale="90000"/>
          </a:bodyPr>
          <a:lstStyle/>
          <a:p>
            <a:pPr>
              <a:lnSpc>
                <a:spcPct val="120000"/>
              </a:lnSpc>
            </a:pPr>
            <a:r>
              <a:rPr lang="en-US" b="1" dirty="0">
                <a:solidFill>
                  <a:srgbClr val="E1BEE7"/>
                </a:solidFill>
                <a:latin typeface="Verdana" panose="020B0604030504040204" pitchFamily="34" charset="0"/>
                <a:ea typeface="Verdana" panose="020B0604030504040204" pitchFamily="34" charset="0"/>
              </a:rPr>
              <a:t>Notes:</a:t>
            </a:r>
            <a:r>
              <a:rPr lang="en-US" b="1" dirty="0">
                <a:solidFill>
                  <a:schemeClr val="bg1"/>
                </a:solidFill>
                <a:latin typeface="Verdana" panose="020B0604030504040204" pitchFamily="34" charset="0"/>
                <a:ea typeface="Verdana" panose="020B0604030504040204" pitchFamily="34" charset="0"/>
              </a:rPr>
              <a:t> </a:t>
            </a:r>
            <a:br>
              <a:rPr lang="en-US" dirty="0">
                <a:solidFill>
                  <a:schemeClr val="bg1"/>
                </a:solidFill>
                <a:latin typeface="Verdana" panose="020B0604030504040204" pitchFamily="34" charset="0"/>
                <a:ea typeface="Verdana" panose="020B0604030504040204" pitchFamily="34" charset="0"/>
              </a:rPr>
            </a:br>
            <a:r>
              <a:rPr lang="en-US" sz="14700" dirty="0">
                <a:solidFill>
                  <a:schemeClr val="bg1"/>
                </a:solidFill>
                <a:latin typeface="Verdana" panose="020B0604030504040204" pitchFamily="34" charset="0"/>
                <a:ea typeface="Verdana" panose="020B0604030504040204" pitchFamily="34" charset="0"/>
              </a:rPr>
              <a:t>1. </a:t>
            </a:r>
            <a:r>
              <a:rPr lang="en-US" sz="14700" b="1" dirty="0">
                <a:solidFill>
                  <a:schemeClr val="bg1"/>
                </a:solidFill>
                <a:latin typeface="Verdana" panose="020B0604030504040204" pitchFamily="34" charset="0"/>
                <a:ea typeface="Verdana" panose="020B0604030504040204" pitchFamily="34" charset="0"/>
              </a:rPr>
              <a:t>Correct fonts</a:t>
            </a:r>
            <a:r>
              <a:rPr lang="en-US" sz="14700" dirty="0">
                <a:solidFill>
                  <a:schemeClr val="bg1"/>
                </a:solidFill>
                <a:latin typeface="Verdana" panose="020B0604030504040204" pitchFamily="34" charset="0"/>
                <a:ea typeface="Verdana" panose="020B0604030504040204" pitchFamily="34" charset="0"/>
              </a:rPr>
              <a:t> won’t load until you open this in PowerPoint</a:t>
            </a:r>
            <a:r>
              <a:rPr lang="en-US" sz="14700" dirty="0">
                <a:solidFill>
                  <a:srgbClr val="757575"/>
                </a:solidFill>
                <a:latin typeface="Verdana" panose="020B0604030504040204" pitchFamily="34" charset="0"/>
                <a:ea typeface="Verdana" panose="020B0604030504040204" pitchFamily="34" charset="0"/>
              </a:rPr>
              <a:t> </a:t>
            </a:r>
            <a:r>
              <a:rPr lang="en-US" sz="14700" dirty="0">
                <a:solidFill>
                  <a:srgbClr val="9E9E9E"/>
                </a:solidFill>
                <a:latin typeface="Verdana" panose="020B0604030504040204" pitchFamily="34" charset="0"/>
                <a:ea typeface="Verdana" panose="020B0604030504040204" pitchFamily="34" charset="0"/>
              </a:rPr>
              <a:t>(e.g., if you’re previewing this in your browser it’ll look uglier than it actually is)</a:t>
            </a:r>
            <a:r>
              <a:rPr lang="en-US" sz="14700" dirty="0">
                <a:solidFill>
                  <a:schemeClr val="bg1"/>
                </a:solidFill>
                <a:latin typeface="Verdana" panose="020B0604030504040204" pitchFamily="34" charset="0"/>
                <a:ea typeface="Verdana" panose="020B0604030504040204" pitchFamily="34" charset="0"/>
              </a:rPr>
              <a:t>.</a:t>
            </a:r>
            <a:br>
              <a:rPr lang="en-US" sz="14700" dirty="0">
                <a:solidFill>
                  <a:schemeClr val="bg1"/>
                </a:solidFill>
                <a:latin typeface="Verdana" panose="020B0604030504040204" pitchFamily="34" charset="0"/>
                <a:ea typeface="Verdana" panose="020B0604030504040204" pitchFamily="34" charset="0"/>
              </a:rPr>
            </a:br>
            <a:br>
              <a:rPr lang="en-US" sz="14700" dirty="0">
                <a:solidFill>
                  <a:schemeClr val="bg1"/>
                </a:solidFill>
                <a:latin typeface="Verdana" panose="020B0604030504040204" pitchFamily="34" charset="0"/>
                <a:ea typeface="Verdana" panose="020B0604030504040204" pitchFamily="34" charset="0"/>
              </a:rPr>
            </a:br>
            <a:r>
              <a:rPr lang="en-US" sz="14700" dirty="0">
                <a:solidFill>
                  <a:schemeClr val="bg1"/>
                </a:solidFill>
                <a:latin typeface="Verdana" panose="020B0604030504040204" pitchFamily="34" charset="0"/>
                <a:ea typeface="Verdana" panose="020B0604030504040204" pitchFamily="34" charset="0"/>
              </a:rPr>
              <a:t>2. Generate </a:t>
            </a:r>
            <a:r>
              <a:rPr lang="en-US" sz="14700" b="1" dirty="0">
                <a:solidFill>
                  <a:schemeClr val="bg1"/>
                </a:solidFill>
                <a:latin typeface="Verdana" panose="020B0604030504040204" pitchFamily="34" charset="0"/>
                <a:ea typeface="Verdana" panose="020B0604030504040204" pitchFamily="34" charset="0"/>
              </a:rPr>
              <a:t>QR</a:t>
            </a:r>
            <a:r>
              <a:rPr lang="en-US" sz="14700" dirty="0">
                <a:solidFill>
                  <a:schemeClr val="bg1"/>
                </a:solidFill>
                <a:latin typeface="Verdana" panose="020B0604030504040204" pitchFamily="34" charset="0"/>
                <a:ea typeface="Verdana" panose="020B0604030504040204" pitchFamily="34" charset="0"/>
              </a:rPr>
              <a:t> codes here:</a:t>
            </a:r>
            <a:br>
              <a:rPr lang="en-US" sz="14700" dirty="0">
                <a:solidFill>
                  <a:schemeClr val="bg1"/>
                </a:solidFill>
                <a:latin typeface="Verdana" panose="020B0604030504040204" pitchFamily="34" charset="0"/>
                <a:ea typeface="Verdana" panose="020B0604030504040204" pitchFamily="34" charset="0"/>
              </a:rPr>
            </a:br>
            <a:r>
              <a:rPr lang="en-US" sz="9600" dirty="0">
                <a:latin typeface="Verdana" panose="020B0604030504040204" pitchFamily="34" charset="0"/>
                <a:ea typeface="Verdana" panose="020B0604030504040204" pitchFamily="34" charset="0"/>
                <a:cs typeface="Arial" panose="020B0604020202020204" pitchFamily="34" charset="0"/>
                <a:hlinkClick r:id="rId2"/>
              </a:rPr>
              <a:t>https://www.qrcode-monkey.com/</a:t>
            </a:r>
            <a:br>
              <a:rPr lang="en-US" sz="14700" dirty="0">
                <a:solidFill>
                  <a:schemeClr val="bg1"/>
                </a:solidFill>
                <a:latin typeface="Verdana" panose="020B0604030504040204" pitchFamily="34" charset="0"/>
                <a:ea typeface="Verdana" panose="020B0604030504040204" pitchFamily="34" charset="0"/>
              </a:rPr>
            </a:b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
          <a:stretch/>
        </p:blipFill>
        <p:spPr bwMode="auto">
          <a:xfrm>
            <a:off x="11497017" y="5343524"/>
            <a:ext cx="26383566" cy="1751647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jesshlay</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9945704" y="4150509"/>
          <a:ext cx="29486192" cy="19657461"/>
        </p:xfrm>
        <a:graphic>
          <a:graphicData uri="http://schemas.openxmlformats.org/presentationml/2006/ole">
            <mc:AlternateContent xmlns:mc="http://schemas.openxmlformats.org/markup-compatibility/2006">
              <mc:Choice xmlns:v="urn:schemas-microsoft-com:vml" Requires="v">
                <p:oleObj spid="_x0000_s2055" name="Acrobat Document" r:id="rId4" imgW="37033200" imgH="24688800" progId="Acrobat.Document.DC">
                  <p:embed/>
                </p:oleObj>
              </mc:Choice>
              <mc:Fallback>
                <p:oleObj name="Acrobat Document" r:id="rId4" imgW="37033200" imgH="24688800" progId="Acrobat.Document.DC">
                  <p:embed/>
                  <p:pic>
                    <p:nvPicPr>
                      <p:cNvPr id="0" name=""/>
                      <p:cNvPicPr/>
                      <p:nvPr/>
                    </p:nvPicPr>
                    <p:blipFill>
                      <a:blip r:embed="rId5"/>
                      <a:stretch>
                        <a:fillRect/>
                      </a:stretch>
                    </p:blipFill>
                    <p:spPr>
                      <a:xfrm>
                        <a:off x="9945704" y="4150509"/>
                        <a:ext cx="29486192" cy="196574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2843" r="6734" b="41525"/>
          <a:stretch/>
        </p:blipFill>
        <p:spPr bwMode="auto">
          <a:xfrm>
            <a:off x="6466507" y="8218154"/>
            <a:ext cx="14723533" cy="1162373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3" t="8988" r="18500" b="26612"/>
          <a:stretch/>
        </p:blipFill>
        <p:spPr bwMode="auto">
          <a:xfrm>
            <a:off x="26229077" y="8218154"/>
            <a:ext cx="14723533" cy="11406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54330" y="20474836"/>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5BFD7F9-54DC-4B2C-98EC-E76B5670C695}"/>
              </a:ext>
            </a:extLst>
          </p:cNvPr>
          <p:cNvSpPr txBox="1"/>
          <p:nvPr/>
        </p:nvSpPr>
        <p:spPr>
          <a:xfrm>
            <a:off x="26616900" y="20474836"/>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6405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43800"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43800"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26062"/>
            <a:ext cx="35757853" cy="3887539"/>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88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049AA07-3916-4F4F-8796-94191ECC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290" y="8061301"/>
            <a:ext cx="17409827" cy="12432555"/>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E54F6-4FC0-40D8-85BD-90A86374F9C9}"/>
              </a:ext>
            </a:extLst>
          </p:cNvPr>
          <p:cNvSpPr txBox="1"/>
          <p:nvPr/>
        </p:nvSpPr>
        <p:spPr>
          <a:xfrm>
            <a:off x="22616485" y="5049388"/>
            <a:ext cx="203603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FF142D3-A23F-4BED-B798-F1DAE492528B}"/>
              </a:ext>
            </a:extLst>
          </p:cNvPr>
          <p:cNvSpPr txBox="1"/>
          <p:nvPr/>
        </p:nvSpPr>
        <p:spPr>
          <a:xfrm>
            <a:off x="22696888" y="22139495"/>
            <a:ext cx="21880227" cy="5632311"/>
          </a:xfrm>
          <a:prstGeom prst="rect">
            <a:avLst/>
          </a:prstGeom>
          <a:noFill/>
        </p:spPr>
        <p:txBody>
          <a:bodyPr wrap="square" rtlCol="0">
            <a:spAutoFit/>
          </a:bodyPr>
          <a:lstStyle/>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143000" indent="-1143000">
              <a:buFont typeface="Arial" panose="020B0604020202020204" pitchFamily="34" charset="0"/>
              <a:buChar char="•"/>
            </a:pP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143000" indent="-1143000">
              <a:buFont typeface="Arial" panose="020B0604020202020204" pitchFamily="34" charset="0"/>
              <a:buChar char="•"/>
            </a:pPr>
            <a:r>
              <a:rPr lang="en-US" sz="72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594119ED-845E-4EDF-AD0D-FCB9B9408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2424415"/>
            <a:ext cx="969280" cy="969280"/>
          </a:xfrm>
          <a:prstGeom prst="rect">
            <a:avLst/>
          </a:prstGeom>
        </p:spPr>
      </p:pic>
      <p:pic>
        <p:nvPicPr>
          <p:cNvPr id="10" name="Graphic 9">
            <a:extLst>
              <a:ext uri="{FF2B5EF4-FFF2-40B4-BE49-F238E27FC236}">
                <a16:creationId xmlns:a16="http://schemas.microsoft.com/office/drawing/2014/main" id="{3935E21D-56EC-431D-A7F1-07D1690DD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4427114"/>
            <a:ext cx="969281" cy="969281"/>
          </a:xfrm>
          <a:prstGeom prst="rect">
            <a:avLst/>
          </a:prstGeom>
        </p:spPr>
      </p:pic>
      <p:pic>
        <p:nvPicPr>
          <p:cNvPr id="11" name="Graphic 10">
            <a:extLst>
              <a:ext uri="{FF2B5EF4-FFF2-40B4-BE49-F238E27FC236}">
                <a16:creationId xmlns:a16="http://schemas.microsoft.com/office/drawing/2014/main" id="{3766FF6A-124A-472D-9511-54EA487C8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5563616"/>
            <a:ext cx="969281" cy="969281"/>
          </a:xfrm>
          <a:prstGeom prst="rect">
            <a:avLst/>
          </a:prstGeom>
        </p:spPr>
      </p:pic>
      <p:pic>
        <p:nvPicPr>
          <p:cNvPr id="12" name="Graphic 11">
            <a:extLst>
              <a:ext uri="{FF2B5EF4-FFF2-40B4-BE49-F238E27FC236}">
                <a16:creationId xmlns:a16="http://schemas.microsoft.com/office/drawing/2014/main" id="{2ED53407-D23D-4A50-890C-326C2C83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6680101"/>
            <a:ext cx="969281" cy="969281"/>
          </a:xfrm>
          <a:prstGeom prst="rect">
            <a:avLst/>
          </a:prstGeom>
        </p:spPr>
      </p:pic>
      <p:pic>
        <p:nvPicPr>
          <p:cNvPr id="16" name="Picture 15">
            <a:extLst>
              <a:ext uri="{FF2B5EF4-FFF2-40B4-BE49-F238E27FC236}">
                <a16:creationId xmlns:a16="http://schemas.microsoft.com/office/drawing/2014/main" id="{469C0355-E9AA-400C-BE2D-821ED593A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3885" y="8061301"/>
            <a:ext cx="8377974" cy="12432555"/>
          </a:xfrm>
          <a:prstGeom prst="rect">
            <a:avLst/>
          </a:prstGeom>
          <a:ln>
            <a:solidFill>
              <a:srgbClr val="263238"/>
            </a:solidFill>
          </a:ln>
        </p:spPr>
      </p:pic>
      <p:sp>
        <p:nvSpPr>
          <p:cNvPr id="18" name="TextBox 17">
            <a:extLst>
              <a:ext uri="{FF2B5EF4-FFF2-40B4-BE49-F238E27FC236}">
                <a16:creationId xmlns:a16="http://schemas.microsoft.com/office/drawing/2014/main" id="{6C686DAE-ED44-4F96-A84F-2076F2452E6D}"/>
              </a:ext>
            </a:extLst>
          </p:cNvPr>
          <p:cNvSpPr txBox="1"/>
          <p:nvPr/>
        </p:nvSpPr>
        <p:spPr>
          <a:xfrm>
            <a:off x="6713885" y="5049388"/>
            <a:ext cx="139998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0C28F062-E4F2-4D06-8595-1B4EBB729E46}"/>
              </a:ext>
            </a:extLst>
          </p:cNvPr>
          <p:cNvSpPr/>
          <p:nvPr/>
        </p:nvSpPr>
        <p:spPr>
          <a:xfrm>
            <a:off x="22579909" y="20661647"/>
            <a:ext cx="8315931"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82F372CB-EF41-4000-8E83-2755D110D84C}"/>
              </a:ext>
            </a:extLst>
          </p:cNvPr>
          <p:cNvSpPr/>
          <p:nvPr/>
        </p:nvSpPr>
        <p:spPr>
          <a:xfrm>
            <a:off x="6713885" y="20493856"/>
            <a:ext cx="770954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10"/>
              </a:rPr>
              <a:t>@</a:t>
            </a:r>
            <a:r>
              <a:rPr lang="en-US" sz="72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7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686DAE-ED44-4F96-A84F-2076F2452E6D}"/>
              </a:ext>
            </a:extLst>
          </p:cNvPr>
          <p:cNvSpPr txBox="1"/>
          <p:nvPr/>
        </p:nvSpPr>
        <p:spPr>
          <a:xfrm>
            <a:off x="8103773" y="21241424"/>
            <a:ext cx="13999815" cy="2800767"/>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8800" dirty="0">
              <a:latin typeface="Lato" panose="020F0502020204030203" pitchFamily="34" charset="0"/>
              <a:ea typeface="Lato" panose="020F0502020204030203" pitchFamily="34" charset="0"/>
              <a:cs typeface="Lato" panose="020F0502020204030203" pitchFamily="34" charset="0"/>
            </a:endParaRPr>
          </a:p>
          <a:p>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id="{B7838981-35BF-4011-A021-F37C42FB10BC}"/>
              </a:ext>
            </a:extLst>
          </p:cNvPr>
          <p:cNvSpPr>
            <a:spLocks noGrp="1"/>
          </p:cNvSpPr>
          <p:nvPr>
            <p:ph type="title"/>
          </p:nvPr>
        </p:nvSpPr>
        <p:spPr>
          <a:xfrm>
            <a:off x="4309110" y="987553"/>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id="{A184A218-88F4-4D70-A583-D2E8235798DF}"/>
              </a:ext>
            </a:extLst>
          </p:cNvPr>
          <p:cNvSpPr/>
          <p:nvPr/>
        </p:nvSpPr>
        <p:spPr>
          <a:xfrm>
            <a:off x="9849697" y="22687974"/>
            <a:ext cx="5763950"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EF53559F-E365-49B6-8CC3-CBA8853DE887}"/>
              </a:ext>
            </a:extLst>
          </p:cNvPr>
          <p:cNvSpPr txBox="1"/>
          <p:nvPr/>
        </p:nvSpPr>
        <p:spPr>
          <a:xfrm>
            <a:off x="24028178" y="21241424"/>
            <a:ext cx="13999815" cy="1446550"/>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id="{91EC553D-932F-4179-8AA4-01C25540E335}"/>
              </a:ext>
            </a:extLst>
          </p:cNvPr>
          <p:cNvPicPr>
            <a:picLocks noChangeAspect="1"/>
          </p:cNvPicPr>
          <p:nvPr/>
        </p:nvPicPr>
        <p:blipFill>
          <a:blip r:embed="rId4"/>
          <a:stretch>
            <a:fillRect/>
          </a:stretch>
        </p:blipFill>
        <p:spPr>
          <a:xfrm>
            <a:off x="24028178" y="8390485"/>
            <a:ext cx="17576578" cy="12432555"/>
          </a:xfrm>
          <a:prstGeom prst="rect">
            <a:avLst/>
          </a:prstGeom>
        </p:spPr>
      </p:pic>
      <p:sp>
        <p:nvSpPr>
          <p:cNvPr id="29" name="Rectangle 28">
            <a:extLst>
              <a:ext uri="{FF2B5EF4-FFF2-40B4-BE49-F238E27FC236}">
                <a16:creationId xmlns:a16="http://schemas.microsoft.com/office/drawing/2014/main" id="{A1AF6274-DB1F-40A7-9EF3-5D2C2D7C6DD6}"/>
              </a:ext>
            </a:extLst>
          </p:cNvPr>
          <p:cNvSpPr/>
          <p:nvPr/>
        </p:nvSpPr>
        <p:spPr>
          <a:xfrm>
            <a:off x="25777812" y="22687974"/>
            <a:ext cx="536159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2690" y="2150658"/>
            <a:ext cx="11430000" cy="4762500"/>
          </a:xfrm>
          <a:prstGeom prst="rect">
            <a:avLst/>
          </a:prstGeom>
        </p:spPr>
      </p:pic>
      <p:sp>
        <p:nvSpPr>
          <p:cNvPr id="31" name="Rectangle: Rounded Corners 30">
            <a:hlinkClick r:id="rId3"/>
            <a:extLst>
              <a:ext uri="{FF2B5EF4-FFF2-40B4-BE49-F238E27FC236}">
                <a16:creationId xmlns:a16="http://schemas.microsoft.com/office/drawing/2014/main" id="{B0E7016C-A258-4331-8D13-40230C5D8700}"/>
              </a:ext>
            </a:extLst>
          </p:cNvPr>
          <p:cNvSpPr/>
          <p:nvPr/>
        </p:nvSpPr>
        <p:spPr>
          <a:xfrm>
            <a:off x="24137906" y="24505920"/>
            <a:ext cx="17576578" cy="310749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id="{A9557E9A-A062-4CBF-A480-153FAEDC1495}"/>
              </a:ext>
            </a:extLst>
          </p:cNvPr>
          <p:cNvSpPr txBox="1"/>
          <p:nvPr/>
        </p:nvSpPr>
        <p:spPr>
          <a:xfrm>
            <a:off x="24137906" y="27830161"/>
            <a:ext cx="18034222"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https://www.overleaf.com/latex/templates/better-poster-latex-template/gmkgjvxqbyyt</a:t>
            </a:r>
            <a:endParaRPr lang="en-US" sz="360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id="{F8305091-55F0-4F4D-BEC7-093FB0AD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66104" y="25548766"/>
            <a:ext cx="1203960" cy="1135553"/>
          </a:xfrm>
          <a:prstGeom prst="rect">
            <a:avLst/>
          </a:prstGeom>
        </p:spPr>
      </p:pic>
      <p:sp>
        <p:nvSpPr>
          <p:cNvPr id="41" name="Rectangle: Rounded Corners 40">
            <a:hlinkClick r:id="rId3"/>
            <a:extLst>
              <a:ext uri="{FF2B5EF4-FFF2-40B4-BE49-F238E27FC236}">
                <a16:creationId xmlns:a16="http://schemas.microsoft.com/office/drawing/2014/main" id="{F005A65F-C542-4221-9F14-54EF939A914D}"/>
              </a:ext>
            </a:extLst>
          </p:cNvPr>
          <p:cNvSpPr/>
          <p:nvPr/>
        </p:nvSpPr>
        <p:spPr>
          <a:xfrm>
            <a:off x="8213500" y="24617114"/>
            <a:ext cx="9708739" cy="3106025"/>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id="{86F0D83D-30C4-4BF5-9E0D-342647F8E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5634" y="25658494"/>
            <a:ext cx="1203960" cy="1135553"/>
          </a:xfrm>
          <a:prstGeom prst="rect">
            <a:avLst/>
          </a:prstGeom>
        </p:spPr>
      </p:pic>
      <p:sp>
        <p:nvSpPr>
          <p:cNvPr id="1033" name="TextBox 1032">
            <a:extLst>
              <a:ext uri="{FF2B5EF4-FFF2-40B4-BE49-F238E27FC236}">
                <a16:creationId xmlns:a16="http://schemas.microsoft.com/office/drawing/2014/main" id="{B49CBB7F-FBA3-4D04-AB43-D059EEB37970}"/>
              </a:ext>
            </a:extLst>
          </p:cNvPr>
          <p:cNvSpPr txBox="1"/>
          <p:nvPr/>
        </p:nvSpPr>
        <p:spPr>
          <a:xfrm>
            <a:off x="10680191" y="25183006"/>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id="{0BCE5607-7989-4274-BAF0-719D2BBCB268}"/>
              </a:ext>
            </a:extLst>
          </p:cNvPr>
          <p:cNvSpPr txBox="1"/>
          <p:nvPr/>
        </p:nvSpPr>
        <p:spPr>
          <a:xfrm>
            <a:off x="26584101" y="25073278"/>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id="{33F3B41E-47FF-4676-BC21-3C35A13C3F2A}"/>
              </a:ext>
            </a:extLst>
          </p:cNvPr>
          <p:cNvSpPr txBox="1"/>
          <p:nvPr/>
        </p:nvSpPr>
        <p:spPr>
          <a:xfrm>
            <a:off x="8160823" y="27939889"/>
            <a:ext cx="10586564"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10">
                  <a:extLst>
                    <a:ext uri="{A12FA001-AC4F-418D-AE19-62706E023703}">
                      <ahyp:hlinkClr xmlns:ahyp="http://schemas.microsoft.com/office/drawing/2018/hyperlinkcolor" val="tx"/>
                    </a:ext>
                  </a:extLst>
                </a:hlinkClick>
              </a:rPr>
              <a:t>https://github.com/LanaSina/better_poster_latex</a:t>
            </a:r>
            <a:endParaRPr lang="en-US" sz="360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id="{8982EF62-1AD1-48B3-9E7F-FD965D4B3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585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id="{177865AB-B0F1-473F-8718-DF604E51DA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790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id="{053DA0F6-1911-43A6-862A-0CB59AF02DDA}"/>
              </a:ext>
            </a:extLst>
          </p:cNvPr>
          <p:cNvPicPr>
            <a:picLocks noChangeAspect="1"/>
          </p:cNvPicPr>
          <p:nvPr/>
        </p:nvPicPr>
        <p:blipFill>
          <a:blip r:embed="rId13"/>
          <a:stretch>
            <a:fillRect/>
          </a:stretch>
        </p:blipFill>
        <p:spPr>
          <a:xfrm>
            <a:off x="8103773" y="8390485"/>
            <a:ext cx="8757763" cy="12435746"/>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7849C-F8D7-4CB7-86E2-C2160D778970}"/>
              </a:ext>
            </a:extLst>
          </p:cNvPr>
          <p:cNvSpPr/>
          <p:nvPr/>
        </p:nvSpPr>
        <p:spPr>
          <a:xfrm>
            <a:off x="751927"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id="{7E4BA9D1-888F-4052-96B7-D3D361723EF1}"/>
              </a:ext>
            </a:extLst>
          </p:cNvPr>
          <p:cNvPicPr>
            <a:picLocks noChangeAspect="1"/>
          </p:cNvPicPr>
          <p:nvPr/>
        </p:nvPicPr>
        <p:blipFill>
          <a:blip r:embed="rId3"/>
          <a:stretch>
            <a:fillRect/>
          </a:stretch>
        </p:blipFill>
        <p:spPr>
          <a:xfrm>
            <a:off x="1682497" y="10918185"/>
            <a:ext cx="13041460" cy="8687049"/>
          </a:xfrm>
          <a:prstGeom prst="rect">
            <a:avLst/>
          </a:prstGeom>
          <a:ln>
            <a:solidFill>
              <a:srgbClr val="263238"/>
            </a:solidFill>
          </a:ln>
        </p:spPr>
      </p:pic>
      <p:pic>
        <p:nvPicPr>
          <p:cNvPr id="6" name="Picture 5">
            <a:hlinkClick r:id="rId4"/>
            <a:extLst>
              <a:ext uri="{FF2B5EF4-FFF2-40B4-BE49-F238E27FC236}">
                <a16:creationId xmlns:a16="http://schemas.microsoft.com/office/drawing/2014/main" id="{8962276C-EFD9-4BB6-9F4C-2248AF7931AF}"/>
              </a:ext>
            </a:extLst>
          </p:cNvPr>
          <p:cNvPicPr>
            <a:picLocks noChangeAspect="1"/>
          </p:cNvPicPr>
          <p:nvPr/>
        </p:nvPicPr>
        <p:blipFill>
          <a:blip r:embed="rId5"/>
          <a:stretch>
            <a:fillRect/>
          </a:stretch>
        </p:blipFill>
        <p:spPr>
          <a:xfrm>
            <a:off x="15947566" y="10918185"/>
            <a:ext cx="7079145" cy="8687049"/>
          </a:xfrm>
          <a:prstGeom prst="rect">
            <a:avLst/>
          </a:prstGeom>
          <a:ln>
            <a:solidFill>
              <a:srgbClr val="263238"/>
            </a:solidFill>
          </a:ln>
        </p:spPr>
      </p:pic>
      <p:sp>
        <p:nvSpPr>
          <p:cNvPr id="9" name="TextBox 8">
            <a:extLst>
              <a:ext uri="{FF2B5EF4-FFF2-40B4-BE49-F238E27FC236}">
                <a16:creationId xmlns:a16="http://schemas.microsoft.com/office/drawing/2014/main" id="{76DAF09D-5445-4214-A844-91FB56DF32BF}"/>
              </a:ext>
            </a:extLst>
          </p:cNvPr>
          <p:cNvSpPr txBox="1"/>
          <p:nvPr/>
        </p:nvSpPr>
        <p:spPr>
          <a:xfrm>
            <a:off x="2756749" y="8300356"/>
            <a:ext cx="18507456" cy="2215991"/>
          </a:xfrm>
          <a:prstGeom prst="rect">
            <a:avLst/>
          </a:prstGeom>
          <a:noFill/>
        </p:spPr>
        <p:txBody>
          <a:bodyPr wrap="square" rtlCol="0">
            <a:spAutoFit/>
          </a:bodyPr>
          <a:lstStyle/>
          <a:p>
            <a:pPr algn="ctr"/>
            <a:r>
              <a:rPr lang="en-US" sz="13800" b="1" dirty="0">
                <a:solidFill>
                  <a:srgbClr val="B3E5FC"/>
                </a:solidFill>
              </a:rPr>
              <a:t>Traditional</a:t>
            </a:r>
            <a:r>
              <a:rPr lang="en-US" sz="13800" dirty="0">
                <a:solidFill>
                  <a:srgbClr val="B3E5FC"/>
                </a:solidFill>
              </a:rPr>
              <a:t> Chinese</a:t>
            </a:r>
          </a:p>
        </p:txBody>
      </p:sp>
      <p:sp>
        <p:nvSpPr>
          <p:cNvPr id="10" name="TextBox 9">
            <a:extLst>
              <a:ext uri="{FF2B5EF4-FFF2-40B4-BE49-F238E27FC236}">
                <a16:creationId xmlns:a16="http://schemas.microsoft.com/office/drawing/2014/main" id="{384C3DE4-00EC-4E85-B2B1-2BBCFB093AB3}"/>
              </a:ext>
            </a:extLst>
          </p:cNvPr>
          <p:cNvSpPr txBox="1"/>
          <p:nvPr/>
        </p:nvSpPr>
        <p:spPr>
          <a:xfrm>
            <a:off x="1682497"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2">
                  <a:extLst>
                    <a:ext uri="{A12FA001-AC4F-418D-AE19-62706E023703}">
                      <ahyp:hlinkClr xmlns:ahyp="http://schemas.microsoft.com/office/drawing/2018/hyperlinkcolor" val="tx"/>
                    </a:ext>
                  </a:extLst>
                </a:hlinkClick>
              </a:rPr>
              <a:t>https://osf.io/td9sp/</a:t>
            </a:r>
            <a:endParaRPr lang="en-US" sz="4800" dirty="0">
              <a:solidFill>
                <a:schemeClr val="accent1"/>
              </a:solidFill>
            </a:endParaRPr>
          </a:p>
        </p:txBody>
      </p:sp>
      <p:sp>
        <p:nvSpPr>
          <p:cNvPr id="11" name="TextBox 10">
            <a:extLst>
              <a:ext uri="{FF2B5EF4-FFF2-40B4-BE49-F238E27FC236}">
                <a16:creationId xmlns:a16="http://schemas.microsoft.com/office/drawing/2014/main" id="{8B14B25D-A128-4AAE-BC2E-EDEFEBC0A7F5}"/>
              </a:ext>
            </a:extLst>
          </p:cNvPr>
          <p:cNvSpPr txBox="1"/>
          <p:nvPr/>
        </p:nvSpPr>
        <p:spPr>
          <a:xfrm>
            <a:off x="1594756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4">
                  <a:extLst>
                    <a:ext uri="{A12FA001-AC4F-418D-AE19-62706E023703}">
                      <ahyp:hlinkClr xmlns:ahyp="http://schemas.microsoft.com/office/drawing/2018/hyperlinkcolor" val="tx"/>
                    </a:ext>
                  </a:extLst>
                </a:hlinkClick>
              </a:rPr>
              <a:t>https://osf.io/nk8gh/</a:t>
            </a:r>
            <a:endParaRPr lang="en-US" sz="4800" dirty="0">
              <a:solidFill>
                <a:schemeClr val="accent1"/>
              </a:solidFill>
            </a:endParaRP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2547306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27477888" y="8300356"/>
            <a:ext cx="18507456" cy="2215991"/>
          </a:xfrm>
          <a:prstGeom prst="rect">
            <a:avLst/>
          </a:prstGeom>
          <a:noFill/>
        </p:spPr>
        <p:txBody>
          <a:bodyPr wrap="square" rtlCol="0">
            <a:spAutoFit/>
          </a:bodyPr>
          <a:lstStyle/>
          <a:p>
            <a:pPr algn="ctr"/>
            <a:r>
              <a:rPr lang="en-US" sz="13800" b="1" dirty="0">
                <a:solidFill>
                  <a:srgbClr val="B3E5FC"/>
                </a:solidFill>
              </a:rPr>
              <a:t>Simplified</a:t>
            </a:r>
            <a:r>
              <a:rPr lang="en-US" sz="13800" dirty="0">
                <a:solidFill>
                  <a:srgbClr val="B3E5FC"/>
                </a:solidFill>
              </a:rPr>
              <a:t> Chinese</a:t>
            </a:r>
          </a:p>
        </p:txBody>
      </p:sp>
      <p:sp>
        <p:nvSpPr>
          <p:cNvPr id="16" name="TextBox 15">
            <a:extLst>
              <a:ext uri="{FF2B5EF4-FFF2-40B4-BE49-F238E27FC236}">
                <a16:creationId xmlns:a16="http://schemas.microsoft.com/office/drawing/2014/main" id="{3EF03715-2369-4146-A8C2-09556256957D}"/>
              </a:ext>
            </a:extLst>
          </p:cNvPr>
          <p:cNvSpPr txBox="1"/>
          <p:nvPr/>
        </p:nvSpPr>
        <p:spPr>
          <a:xfrm>
            <a:off x="2640363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6">
                  <a:extLst>
                    <a:ext uri="{A12FA001-AC4F-418D-AE19-62706E023703}">
                      <ahyp:hlinkClr xmlns:ahyp="http://schemas.microsoft.com/office/drawing/2018/hyperlinkcolor" val="tx"/>
                    </a:ext>
                  </a:extLst>
                </a:hlinkClick>
              </a:rPr>
              <a:t>https://osf.io/3dfwa/</a:t>
            </a:r>
            <a:endParaRPr lang="en-US" sz="4800" dirty="0">
              <a:solidFill>
                <a:schemeClr val="accent1"/>
              </a:solidFill>
            </a:endParaRPr>
          </a:p>
        </p:txBody>
      </p:sp>
      <p:sp>
        <p:nvSpPr>
          <p:cNvPr id="17" name="TextBox 16">
            <a:extLst>
              <a:ext uri="{FF2B5EF4-FFF2-40B4-BE49-F238E27FC236}">
                <a16:creationId xmlns:a16="http://schemas.microsoft.com/office/drawing/2014/main" id="{C7F2E0FB-8796-414B-8F9F-D0C0AA34D453}"/>
              </a:ext>
            </a:extLst>
          </p:cNvPr>
          <p:cNvSpPr txBox="1"/>
          <p:nvPr/>
        </p:nvSpPr>
        <p:spPr>
          <a:xfrm>
            <a:off x="4038660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7">
                  <a:extLst>
                    <a:ext uri="{A12FA001-AC4F-418D-AE19-62706E023703}">
                      <ahyp:hlinkClr xmlns:ahyp="http://schemas.microsoft.com/office/drawing/2018/hyperlinkcolor" val="tx"/>
                    </a:ext>
                  </a:extLst>
                </a:hlinkClick>
              </a:rPr>
              <a:t>https://osf.io/n3e8x/</a:t>
            </a:r>
            <a:endParaRPr lang="en-US" sz="4800" dirty="0">
              <a:solidFill>
                <a:schemeClr val="accent1"/>
              </a:solidFill>
            </a:endParaRPr>
          </a:p>
        </p:txBody>
      </p:sp>
      <p:pic>
        <p:nvPicPr>
          <p:cNvPr id="18" name="Picture 17">
            <a:hlinkClick r:id="rId6"/>
            <a:extLst>
              <a:ext uri="{FF2B5EF4-FFF2-40B4-BE49-F238E27FC236}">
                <a16:creationId xmlns:a16="http://schemas.microsoft.com/office/drawing/2014/main" id="{CC413E8D-2E30-471E-9871-9C118B28B55F}"/>
              </a:ext>
            </a:extLst>
          </p:cNvPr>
          <p:cNvPicPr>
            <a:picLocks noChangeAspect="1"/>
          </p:cNvPicPr>
          <p:nvPr/>
        </p:nvPicPr>
        <p:blipFill>
          <a:blip r:embed="rId8"/>
          <a:stretch>
            <a:fillRect/>
          </a:stretch>
        </p:blipFill>
        <p:spPr>
          <a:xfrm>
            <a:off x="26403636" y="10918185"/>
            <a:ext cx="13052400" cy="8687049"/>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id="{D73DBB1C-4CB1-49E1-B379-EF5A699D3E86}"/>
              </a:ext>
            </a:extLst>
          </p:cNvPr>
          <p:cNvPicPr>
            <a:picLocks noChangeAspect="1"/>
          </p:cNvPicPr>
          <p:nvPr/>
        </p:nvPicPr>
        <p:blipFill>
          <a:blip r:embed="rId9"/>
          <a:stretch>
            <a:fillRect/>
          </a:stretch>
        </p:blipFill>
        <p:spPr>
          <a:xfrm>
            <a:off x="40386606" y="10918185"/>
            <a:ext cx="7070515" cy="8687049"/>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70370-E93F-4514-A27C-F3366B01BF17}"/>
              </a:ext>
            </a:extLst>
          </p:cNvPr>
          <p:cNvSpPr/>
          <p:nvPr/>
        </p:nvSpPr>
        <p:spPr>
          <a:xfrm>
            <a:off x="14774779" y="4764505"/>
            <a:ext cx="19539284" cy="22967127"/>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8733BE-059C-47B7-9415-5ADF2F3024F1}"/>
              </a:ext>
            </a:extLst>
          </p:cNvPr>
          <p:cNvSpPr/>
          <p:nvPr/>
        </p:nvSpPr>
        <p:spPr>
          <a:xfrm>
            <a:off x="2743198" y="5573487"/>
            <a:ext cx="12801600" cy="2734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INTRODUCTION</a:t>
            </a:r>
          </a:p>
          <a:p>
            <a:pPr>
              <a:spcAft>
                <a:spcPts val="2400"/>
              </a:spcAft>
            </a:pPr>
            <a:r>
              <a:rPr lang="en-US" sz="48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400"/>
              </a:spcAft>
            </a:pPr>
            <a:r>
              <a:rPr lang="en-US" sz="48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400"/>
              </a:spcAft>
            </a:pPr>
            <a:r>
              <a:rPr lang="en-US" sz="4800" dirty="0">
                <a:solidFill>
                  <a:prstClr val="black"/>
                </a:solidFill>
                <a:latin typeface="Arial" panose="020B0604020202020204" pitchFamily="34" charset="0"/>
                <a:cs typeface="Arial" panose="020B0604020202020204" pitchFamily="34" charset="0"/>
              </a:rPr>
              <a:t>The current project had 2 goals: </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Create a template that I think could be useful.</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a:spcAft>
                <a:spcPts val="1200"/>
              </a:spcAft>
            </a:pPr>
            <a:r>
              <a:rPr lang="en-US" sz="4800" b="1" dirty="0">
                <a:solidFill>
                  <a:prstClr val="black"/>
                </a:solidFill>
                <a:latin typeface="Arial" panose="020B0604020202020204" pitchFamily="34" charset="0"/>
                <a:cs typeface="Arial" panose="020B0604020202020204" pitchFamily="34" charset="0"/>
              </a:rPr>
              <a:t>METHOD</a:t>
            </a:r>
          </a:p>
          <a:p>
            <a:pPr>
              <a:spcAft>
                <a:spcPts val="2400"/>
              </a:spcAft>
            </a:pPr>
            <a:r>
              <a:rPr lang="en-US" sz="48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400"/>
              </a:spcAft>
            </a:pPr>
            <a:r>
              <a:rPr lang="en-US" sz="48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400"/>
              </a:spcAft>
            </a:pPr>
            <a:r>
              <a:rPr lang="en-US" sz="48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40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6101392" y="7338865"/>
            <a:ext cx="17375255" cy="18248244"/>
          </a:xfrm>
        </p:spPr>
        <p:txBody>
          <a:bodyPr anchor="t">
            <a:noAutofit/>
          </a:bodyPr>
          <a:lstStyle/>
          <a:p>
            <a:pPr>
              <a:lnSpc>
                <a:spcPct val="100000"/>
              </a:lnSpc>
            </a:pP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id="{B0C5B857-0E51-4898-BAEF-B471D5E63813}"/>
              </a:ext>
            </a:extLst>
          </p:cNvPr>
          <p:cNvSpPr/>
          <p:nvPr/>
        </p:nvSpPr>
        <p:spPr>
          <a:xfrm>
            <a:off x="33832800" y="5573485"/>
            <a:ext cx="12801600" cy="273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RESULTS</a:t>
            </a:r>
          </a:p>
          <a:p>
            <a:r>
              <a:rPr lang="en-US" sz="48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r>
              <a:rPr lang="en-US" sz="48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r>
              <a:rPr lang="en-US" sz="4800" b="1" dirty="0">
                <a:solidFill>
                  <a:prstClr val="black"/>
                </a:solidFill>
                <a:latin typeface="Arial" panose="020B0604020202020204" pitchFamily="34" charset="0"/>
                <a:cs typeface="Arial" panose="020B0604020202020204" pitchFamily="34" charset="0"/>
              </a:rPr>
              <a:t>DISCUSSION</a:t>
            </a:r>
          </a:p>
          <a:p>
            <a:pPr>
              <a:spcAft>
                <a:spcPts val="2400"/>
              </a:spcAft>
            </a:pPr>
            <a:r>
              <a:rPr lang="en-US" sz="48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400"/>
              </a:spcAft>
            </a:pPr>
            <a:r>
              <a:rPr lang="en-US" sz="48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800" b="1" dirty="0">
                <a:solidFill>
                  <a:prstClr val="black"/>
                </a:solidFill>
                <a:latin typeface="Arial" panose="020B0604020202020204" pitchFamily="34" charset="0"/>
                <a:cs typeface="Arial" panose="020B0604020202020204" pitchFamily="34" charset="0"/>
              </a:rPr>
              <a:t>then make something better</a:t>
            </a:r>
            <a:r>
              <a:rPr lang="en-US" sz="4800" dirty="0">
                <a:solidFill>
                  <a:prstClr val="black"/>
                </a:solidFill>
                <a:latin typeface="Arial" panose="020B0604020202020204" pitchFamily="34" charset="0"/>
                <a:cs typeface="Arial" panose="020B0604020202020204" pitchFamily="34" charset="0"/>
              </a:rPr>
              <a:t>.</a:t>
            </a:r>
          </a:p>
          <a:p>
            <a:pPr>
              <a:spcAft>
                <a:spcPts val="2400"/>
              </a:spcAft>
            </a:pPr>
            <a:r>
              <a:rPr lang="en-US" sz="4800" dirty="0">
                <a:solidFill>
                  <a:prstClr val="black"/>
                </a:solidFill>
                <a:latin typeface="Arial" panose="020B0604020202020204" pitchFamily="34" charset="0"/>
                <a:cs typeface="Arial" panose="020B0604020202020204" pitchFamily="34" charset="0"/>
              </a:rPr>
              <a:t>Take Mike’s ideas, incorporate some of mine, </a:t>
            </a:r>
            <a:r>
              <a:rPr lang="en-US" sz="4800" b="1" dirty="0">
                <a:solidFill>
                  <a:prstClr val="black"/>
                </a:solidFill>
                <a:latin typeface="Arial" panose="020B0604020202020204" pitchFamily="34" charset="0"/>
                <a:cs typeface="Arial" panose="020B0604020202020204" pitchFamily="34" charset="0"/>
              </a:rPr>
              <a:t>be creative</a:t>
            </a:r>
            <a:r>
              <a:rPr lang="en-US" sz="48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id="{678733BE-059C-47B7-9415-5ADF2F3024F1}"/>
              </a:ext>
            </a:extLst>
          </p:cNvPr>
          <p:cNvSpPr/>
          <p:nvPr/>
        </p:nvSpPr>
        <p:spPr>
          <a:xfrm>
            <a:off x="2743200" y="1"/>
            <a:ext cx="43891200" cy="5573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4400" b="1" dirty="0">
              <a:solidFill>
                <a:prstClr val="black"/>
              </a:solidFill>
              <a:latin typeface="Arial" panose="020B0604020202020204" pitchFamily="34" charset="0"/>
              <a:cs typeface="Arial" panose="020B0604020202020204" pitchFamily="34" charset="0"/>
            </a:endParaRPr>
          </a:p>
          <a:p>
            <a:pPr algn="ctr"/>
            <a:r>
              <a:rPr lang="en-US" sz="8800" dirty="0">
                <a:solidFill>
                  <a:prstClr val="black"/>
                </a:solidFill>
                <a:latin typeface="Arial" panose="020B0604020202020204" pitchFamily="34" charset="0"/>
                <a:cs typeface="Arial" panose="020B0604020202020204" pitchFamily="34" charset="0"/>
              </a:rPr>
              <a:t>Andrew R. Smith</a:t>
            </a:r>
          </a:p>
          <a:p>
            <a:pPr algn="ctr"/>
            <a:r>
              <a:rPr lang="en-US" sz="6600"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id="{678733BE-059C-47B7-9415-5ADF2F3024F1}"/>
              </a:ext>
            </a:extLst>
          </p:cNvPr>
          <p:cNvSpPr/>
          <p:nvPr/>
        </p:nvSpPr>
        <p:spPr>
          <a:xfrm>
            <a:off x="15544799" y="27352488"/>
            <a:ext cx="18288002" cy="55659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577840" rtlCol="0" anchor="ctr"/>
          <a:lstStyle/>
          <a:p>
            <a:pPr algn="r"/>
            <a:r>
              <a:rPr lang="en-US" sz="6000" dirty="0">
                <a:solidFill>
                  <a:prstClr val="black"/>
                </a:solidFill>
                <a:latin typeface="Arial" panose="020B0604020202020204" pitchFamily="34" charset="0"/>
                <a:cs typeface="Arial" panose="020B0604020202020204" pitchFamily="34" charset="0"/>
              </a:rPr>
              <a:t>Poster template: https://osf.io/ayjzg/</a:t>
            </a:r>
          </a:p>
          <a:p>
            <a:pPr algn="r"/>
            <a:r>
              <a:rPr lang="en-US" sz="600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93884" y="2332385"/>
            <a:ext cx="9900229" cy="2772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5229" y="27731634"/>
            <a:ext cx="4731418" cy="4731418"/>
          </a:xfrm>
          <a:prstGeom prst="rect">
            <a:avLst/>
          </a:prstGeom>
          <a:ln>
            <a:solidFill>
              <a:schemeClr val="tx1"/>
            </a:solidFill>
          </a:ln>
        </p:spPr>
      </p:pic>
      <p:graphicFrame>
        <p:nvGraphicFramePr>
          <p:cNvPr id="12" name="Chart 11"/>
          <p:cNvGraphicFramePr>
            <a:graphicFrameLocks/>
          </p:cNvGraphicFramePr>
          <p:nvPr/>
        </p:nvGraphicFramePr>
        <p:xfrm>
          <a:off x="34826713" y="9525474"/>
          <a:ext cx="10813774" cy="64803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826713" y="18358992"/>
          <a:ext cx="10813774" cy="64405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45009"/>
            <a:ext cx="42588180" cy="6362702"/>
          </a:xfrm>
        </p:spPr>
        <p:txBody>
          <a:bodyPr>
            <a:normAutofit/>
          </a:bodyPr>
          <a:lstStyle/>
          <a:p>
            <a:pPr algn="ctr"/>
            <a:r>
              <a:rPr lang="en-US" sz="43800" b="1" dirty="0">
                <a:solidFill>
                  <a:srgbClr val="81C784"/>
                </a:solidFill>
                <a:latin typeface="Lato Black" panose="020F0502020204030203" pitchFamily="34" charset="0"/>
                <a:ea typeface="Lato Black" panose="020F0502020204030203" pitchFamily="34" charset="0"/>
                <a:cs typeface="Lato Black" panose="020F0502020204030203" pitchFamily="34" charset="0"/>
              </a:rPr>
              <a:t>F.A.Q.</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07012"/>
            <a:ext cx="35757853" cy="4232569"/>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Frequently Asked Questions – The closest thing to a users’ manual this will ever have. </a:t>
            </a:r>
          </a:p>
        </p:txBody>
      </p:sp>
    </p:spTree>
    <p:extLst>
      <p:ext uri="{BB962C8B-B14F-4D97-AF65-F5344CB8AC3E}">
        <p14:creationId xmlns:p14="http://schemas.microsoft.com/office/powerpoint/2010/main" val="232704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id="{08346F16-E6F8-42FC-BA64-9229E18AAB57}"/>
              </a:ext>
            </a:extLst>
          </p:cNvPr>
          <p:cNvSpPr/>
          <p:nvPr/>
        </p:nvSpPr>
        <p:spPr>
          <a:xfrm>
            <a:off x="10591800" y="23068083"/>
            <a:ext cx="4686300" cy="468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a:t>
            </a:r>
            <a:r>
              <a:rPr lang="en-US" sz="7800" b="1" dirty="0">
                <a:solidFill>
                  <a:srgbClr val="C8E6C9"/>
                </a:solidFill>
                <a:latin typeface="Lato" panose="020F0502020204030203" pitchFamily="34" charset="0"/>
                <a:cs typeface="Arial" panose="020B0604020202020204" pitchFamily="34" charset="0"/>
              </a:rPr>
              <a:t>create</a:t>
            </a:r>
            <a:r>
              <a:rPr lang="en-US" sz="7800" b="1" dirty="0">
                <a:solidFill>
                  <a:schemeClr val="bg1"/>
                </a:solidFill>
                <a:latin typeface="Lato" panose="020F0502020204030203" pitchFamily="34" charset="0"/>
                <a:cs typeface="Arial" panose="020B0604020202020204" pitchFamily="34" charset="0"/>
              </a:rPr>
              <a:t> a QR code?</a:t>
            </a:r>
          </a:p>
          <a:p>
            <a:pPr>
              <a:lnSpc>
                <a:spcPct val="110000"/>
              </a:lnSpc>
            </a:pPr>
            <a:r>
              <a:rPr lang="en-US" sz="6000" dirty="0">
                <a:solidFill>
                  <a:srgbClr val="2196F3"/>
                </a:solidFill>
                <a:latin typeface="Lato" panose="020F0502020204030203" pitchFamily="34" charset="0"/>
                <a:cs typeface="Arial" panose="020B0604020202020204" pitchFamily="34" charset="0"/>
                <a:hlinkClick r:id="rId3"/>
              </a:rPr>
              <a:t>https://www.qrcode-monkey.com/</a:t>
            </a:r>
            <a:r>
              <a:rPr lang="en-US" sz="6000" dirty="0">
                <a:solidFill>
                  <a:srgbClr val="2196F3"/>
                </a:solidFill>
                <a:latin typeface="Lato" panose="020F0502020204030203" pitchFamily="34" charset="0"/>
                <a:cs typeface="Arial" panose="020B0604020202020204" pitchFamily="34" charset="0"/>
              </a:rPr>
              <a:t> </a:t>
            </a:r>
            <a:r>
              <a:rPr lang="en-US" sz="6000" dirty="0">
                <a:solidFill>
                  <a:schemeClr val="bg1"/>
                </a:solidFill>
                <a:latin typeface="Lato" panose="020F0502020204030203" pitchFamily="34" charset="0"/>
                <a:cs typeface="Arial" panose="020B0604020202020204" pitchFamily="34" charset="0"/>
              </a:rPr>
              <a:t>is free, URLs don’t expire, and you can add cool features like images.</a:t>
            </a:r>
            <a:br>
              <a:rPr lang="en-US" sz="6000" dirty="0">
                <a:solidFill>
                  <a:srgbClr val="2196F3"/>
                </a:solidFill>
                <a:latin typeface="Lato" panose="020F0502020204030203" pitchFamily="34" charset="0"/>
                <a:cs typeface="Arial" panose="020B0604020202020204" pitchFamily="34" charset="0"/>
              </a:rPr>
            </a:b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7800"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can I link the QR to my paper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a copy of my poster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6000" dirty="0">
                <a:solidFill>
                  <a:schemeClr val="bg1"/>
                </a:solidFill>
                <a:latin typeface="Lato" panose="020F0502020204030203" pitchFamily="34" charset="0"/>
                <a:cs typeface="Arial" panose="020B0604020202020204" pitchFamily="34" charset="0"/>
              </a:rPr>
              <a:t>Try creating a multi-page link for free via </a:t>
            </a:r>
            <a:r>
              <a:rPr lang="en-US" sz="6000" dirty="0">
                <a:solidFill>
                  <a:schemeClr val="bg1"/>
                </a:solidFill>
                <a:latin typeface="Lato" panose="020F0502020204030203" pitchFamily="34" charset="0"/>
                <a:cs typeface="Arial" panose="020B0604020202020204" pitchFamily="34" charset="0"/>
                <a:hlinkClick r:id="rId2"/>
              </a:rPr>
              <a:t>https://linktr.ee/</a:t>
            </a:r>
            <a:r>
              <a:rPr lang="en-US" sz="6000" dirty="0">
                <a:solidFill>
                  <a:schemeClr val="bg1"/>
                </a:solidFill>
                <a:latin typeface="Lato" panose="020F0502020204030203" pitchFamily="34" charset="0"/>
                <a:cs typeface="Arial" panose="020B0604020202020204" pitchFamily="34" charset="0"/>
              </a:rPr>
              <a:t>. </a:t>
            </a:r>
            <a:r>
              <a:rPr lang="en-US" sz="600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8648700"/>
            <a:ext cx="4686300" cy="4686300"/>
          </a:xfrm>
          <a:prstGeom prst="rect">
            <a:avLst/>
          </a:prstGeom>
        </p:spPr>
      </p:pic>
      <p:pic>
        <p:nvPicPr>
          <p:cNvPr id="7" name="Picture 6">
            <a:hlinkClick r:id="rId6"/>
            <a:extLst>
              <a:ext uri="{FF2B5EF4-FFF2-40B4-BE49-F238E27FC236}">
                <a16:creationId xmlns:a16="http://schemas.microsoft.com/office/drawing/2014/main" id="{CAF5EFFD-3E2B-4BB2-93BE-1BF0E052C2B9}"/>
              </a:ext>
            </a:extLst>
          </p:cNvPr>
          <p:cNvPicPr>
            <a:picLocks noChangeAspect="1"/>
          </p:cNvPicPr>
          <p:nvPr/>
        </p:nvPicPr>
        <p:blipFill>
          <a:blip r:embed="rId7"/>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8">
                  <a:extLst>
                    <a:ext uri="{A12FA001-AC4F-418D-AE19-62706E023703}">
                      <ahyp:hlinkClr xmlns:ahyp="http://schemas.microsoft.com/office/drawing/2018/hyperlinkcolor" val="tx"/>
                    </a:ext>
                  </a:extLst>
                </a:hlinkClick>
              </a:rPr>
              <a:t>@kristinrojasmd</a:t>
            </a:r>
            <a:endParaRPr lang="en-US" sz="2800" b="1" dirty="0">
              <a:solidFill>
                <a:schemeClr val="bg1"/>
              </a:solidFill>
            </a:endParaRPr>
          </a:p>
          <a:p>
            <a:r>
              <a:rPr lang="en-US" sz="2800" dirty="0">
                <a:hlinkClick r:id="rId6"/>
              </a:rPr>
              <a:t>https://twitter.com/kristinrojasmd/status/1124418213050298368</a:t>
            </a:r>
            <a:endParaRPr lang="en-US" sz="2800" dirty="0">
              <a:solidFill>
                <a:schemeClr val="bg1"/>
              </a:solidFill>
            </a:endParaRPr>
          </a:p>
        </p:txBody>
      </p:sp>
      <p:pic>
        <p:nvPicPr>
          <p:cNvPr id="7170" name="Picture 2" descr="Related image">
            <a:hlinkClick r:id="rId2"/>
            <a:extLst>
              <a:ext uri="{FF2B5EF4-FFF2-40B4-BE49-F238E27FC236}">
                <a16:creationId xmlns:a16="http://schemas.microsoft.com/office/drawing/2014/main"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9804" y="24580162"/>
            <a:ext cx="4319954" cy="12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D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9401612" y="0"/>
            <a:ext cx="10058400" cy="3319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2380136" y="5567151"/>
            <a:ext cx="25976634" cy="12484959"/>
          </a:xfrm>
        </p:spPr>
        <p:txBody>
          <a:bodyPr anchor="t">
            <a:noAutofit/>
          </a:bodyPr>
          <a:lstStyle/>
          <a:p>
            <a:pPr algn="l">
              <a:lnSpc>
                <a:spcPct val="150000"/>
              </a:lnSpc>
            </a:pPr>
            <a:r>
              <a:rPr lang="en-US" sz="13900" b="1" dirty="0">
                <a:solidFill>
                  <a:schemeClr val="bg1"/>
                </a:solidFill>
                <a:latin typeface="Lato Black" panose="020F0A02020204030203" pitchFamily="34" charset="0"/>
                <a:ea typeface="Roboto" panose="02000000000000000000" pitchFamily="2" charset="0"/>
                <a:cs typeface="Arial" panose="020B0604020202020204" pitchFamily="34" charset="0"/>
              </a:rPr>
              <a:t>Main finding goes here</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translated into </a:t>
            </a:r>
            <a:r>
              <a:rPr lang="en-US" sz="13900" dirty="0">
                <a:solidFill>
                  <a:schemeClr val="bg1"/>
                </a:solidFill>
                <a:latin typeface="Lato Black" panose="020F0A02020204030203" pitchFamily="34" charset="0"/>
                <a:ea typeface="Roboto" panose="02000000000000000000" pitchFamily="2" charset="0"/>
                <a:cs typeface="Arial" panose="020B0604020202020204" pitchFamily="34" charset="0"/>
              </a:rPr>
              <a:t>plain English</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a:t>
            </a:r>
            <a:r>
              <a:rPr lang="en-US" sz="13900" dirty="0">
                <a:solidFill>
                  <a:schemeClr val="bg1"/>
                </a:solidFill>
                <a:latin typeface="Lato Black" panose="020F0A02020204030203" pitchFamily="34" charset="0"/>
                <a:ea typeface="Roboto" panose="02000000000000000000" pitchFamily="2" charset="0"/>
                <a:cs typeface="Arial" panose="020B0604020202020204" pitchFamily="34" charset="0"/>
              </a:rPr>
              <a:t>Emphasize</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the important words.</a:t>
            </a:r>
          </a:p>
        </p:txBody>
      </p:sp>
      <p:sp>
        <p:nvSpPr>
          <p:cNvPr id="2" name="Rectangle 1">
            <a:extLst>
              <a:ext uri="{FF2B5EF4-FFF2-40B4-BE49-F238E27FC236}">
                <a16:creationId xmlns:a16="http://schemas.microsoft.com/office/drawing/2014/main" id="{B0C5B857-0E51-4898-BAEF-B471D5E63813}"/>
              </a:ext>
            </a:extLst>
          </p:cNvPr>
          <p:cNvSpPr/>
          <p:nvPr/>
        </p:nvSpPr>
        <p:spPr>
          <a:xfrm>
            <a:off x="0" y="0"/>
            <a:ext cx="10058400"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3" name="TextBox 2">
            <a:extLst>
              <a:ext uri="{FF2B5EF4-FFF2-40B4-BE49-F238E27FC236}">
                <a16:creationId xmlns:a16="http://schemas.microsoft.com/office/drawing/2014/main" id="{8E35B311-3C19-412C-ADE6-EB2E4158F366}"/>
              </a:ext>
            </a:extLst>
          </p:cNvPr>
          <p:cNvSpPr txBox="1"/>
          <p:nvPr/>
        </p:nvSpPr>
        <p:spPr>
          <a:xfrm>
            <a:off x="419101" y="5351994"/>
            <a:ext cx="9148839" cy="13985239"/>
          </a:xfrm>
          <a:prstGeom prst="rect">
            <a:avLst/>
          </a:prstGeom>
          <a:noFill/>
        </p:spPr>
        <p:txBody>
          <a:bodyPr wrap="square" rtlCol="0">
            <a:spAutoFit/>
          </a:bodyPr>
          <a:lstStyle/>
          <a:p>
            <a:pPr>
              <a:lnSpc>
                <a:spcPct val="120000"/>
              </a:lnSpc>
            </a:pPr>
            <a:r>
              <a:rPr lang="en-US" sz="3600" b="1" dirty="0">
                <a:latin typeface="Lato Black" panose="020F0A02020204030203" pitchFamily="34" charset="0"/>
                <a:cs typeface="Arial" panose="020B0604020202020204" pitchFamily="34" charset="0"/>
              </a:rPr>
              <a:t>INTRO</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Just give </a:t>
            </a:r>
            <a:r>
              <a:rPr lang="en-US" sz="3600" i="1" dirty="0">
                <a:latin typeface="Lato" panose="020F0502020204030203" pitchFamily="34" charset="0"/>
                <a:cs typeface="Arial" panose="020B0604020202020204" pitchFamily="34" charset="0"/>
              </a:rPr>
              <a:t>quick</a:t>
            </a:r>
            <a:r>
              <a:rPr lang="en-US" sz="3600" dirty="0">
                <a:latin typeface="Lato" panose="020F0502020204030203" pitchFamily="34" charset="0"/>
                <a:cs typeface="Arial" panose="020B0604020202020204" pitchFamily="34" charset="0"/>
              </a:rPr>
              <a:t> context for the gap you’re filling.</a:t>
            </a: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r>
              <a:rPr lang="en-US" sz="3600" b="1" dirty="0">
                <a:solidFill>
                  <a:srgbClr val="8C1616"/>
                </a:solidFill>
                <a:latin typeface="Lato Black" panose="020F0A02020204030203" pitchFamily="34" charset="0"/>
                <a:cs typeface="Arial" panose="020B0604020202020204" pitchFamily="34" charset="0"/>
              </a:rPr>
              <a:t>METHODS</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N = ###, </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Collected this</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Tested with X statistical test</a:t>
            </a: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r>
              <a:rPr lang="en-US" sz="3600" b="1" dirty="0">
                <a:latin typeface="Lato Black" panose="020F0A02020204030203" pitchFamily="34" charset="0"/>
                <a:cs typeface="Arial" panose="020B0604020202020204"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Graph or table with essential results only.</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All the other correlations in the ammo bar</a:t>
            </a:r>
          </a:p>
          <a:p>
            <a:pPr>
              <a:lnSpc>
                <a:spcPct val="120000"/>
              </a:lnSpc>
            </a:pPr>
            <a:endParaRPr lang="en-US" sz="3600" dirty="0">
              <a:latin typeface="Lato" panose="020F0502020204030203" pitchFamily="34" charset="0"/>
              <a:cs typeface="Arial" panose="020B0604020202020204" pitchFamily="34" charset="0"/>
            </a:endParaRPr>
          </a:p>
          <a:p>
            <a:pPr>
              <a:lnSpc>
                <a:spcPct val="120000"/>
              </a:lnSpc>
            </a:pPr>
            <a:endParaRPr lang="en-US" sz="3600" dirty="0">
              <a:latin typeface="Lato" panose="020F0502020204030203" pitchFamily="34" charset="0"/>
              <a:cs typeface="Arial" panose="020B0604020202020204" pitchFamily="34" charset="0"/>
            </a:endParaRPr>
          </a:p>
          <a:p>
            <a:pPr>
              <a:lnSpc>
                <a:spcPct val="120000"/>
              </a:lnSpc>
            </a:pPr>
            <a:r>
              <a:rPr lang="en-US" sz="3600" dirty="0">
                <a:latin typeface="Lato Black" panose="020F0A02020204030203" pitchFamily="34" charset="0"/>
                <a:cs typeface="Arial" panose="020B0604020202020204" pitchFamily="34" charset="0"/>
              </a:rPr>
              <a:t>DISCUSSION</a:t>
            </a:r>
          </a:p>
          <a:p>
            <a:pPr marL="457200" indent="-4572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“If this result actually generalized and I didn’t have to humbly disclaim the possibility of a thousand confounds and limitations, it would imply that….”</a:t>
            </a:r>
          </a:p>
        </p:txBody>
      </p:sp>
      <p:sp>
        <p:nvSpPr>
          <p:cNvPr id="10" name="TextBox 9">
            <a:extLst>
              <a:ext uri="{FF2B5EF4-FFF2-40B4-BE49-F238E27FC236}">
                <a16:creationId xmlns:a16="http://schemas.microsoft.com/office/drawing/2014/main" id="{DB244B05-C5D7-4580-8933-5B2F47EB56B0}"/>
              </a:ext>
            </a:extLst>
          </p:cNvPr>
          <p:cNvSpPr txBox="1"/>
          <p:nvPr/>
        </p:nvSpPr>
        <p:spPr>
          <a:xfrm>
            <a:off x="419101" y="902607"/>
            <a:ext cx="9148840" cy="1754326"/>
          </a:xfrm>
          <a:prstGeom prst="rect">
            <a:avLst/>
          </a:prstGeom>
          <a:noFill/>
        </p:spPr>
        <p:txBody>
          <a:bodyPr wrap="square" rtlCol="0">
            <a:spAutoFit/>
          </a:bodyPr>
          <a:lstStyle/>
          <a:p>
            <a:r>
              <a:rPr lang="en-US" sz="5400" b="1" i="1" dirty="0">
                <a:latin typeface="Lato" panose="020F0502020204030203" pitchFamily="34" charset="0"/>
                <a:cs typeface="Lato" panose="020F0502020204030203" pitchFamily="34" charset="0"/>
              </a:rPr>
              <a:t>Title:</a:t>
            </a:r>
            <a:br>
              <a:rPr lang="en-US" sz="5400" i="1" dirty="0">
                <a:latin typeface="Lato" panose="020F0502020204030203" pitchFamily="34" charset="0"/>
                <a:cs typeface="Lato" panose="020F0502020204030203" pitchFamily="34" charset="0"/>
              </a:rPr>
            </a:br>
            <a:r>
              <a:rPr lang="en-US" sz="5400" i="1" dirty="0">
                <a:latin typeface="Lato" panose="020F0502020204030203" pitchFamily="34" charset="0"/>
                <a:cs typeface="Lato" panose="020F0502020204030203" pitchFamily="34" charset="0"/>
              </a:rPr>
              <a:t>Subtitle</a:t>
            </a:r>
          </a:p>
        </p:txBody>
      </p:sp>
      <p:sp>
        <p:nvSpPr>
          <p:cNvPr id="12" name="TextBox 11">
            <a:extLst>
              <a:ext uri="{FF2B5EF4-FFF2-40B4-BE49-F238E27FC236}">
                <a16:creationId xmlns:a16="http://schemas.microsoft.com/office/drawing/2014/main" id="{64F9E57F-C64F-4827-8C49-BB9DBDC073C7}"/>
              </a:ext>
            </a:extLst>
          </p:cNvPr>
          <p:cNvSpPr txBox="1"/>
          <p:nvPr/>
        </p:nvSpPr>
        <p:spPr>
          <a:xfrm>
            <a:off x="1072722" y="3238117"/>
            <a:ext cx="7517322" cy="1446550"/>
          </a:xfrm>
          <a:prstGeom prst="rect">
            <a:avLst/>
          </a:prstGeom>
          <a:noFill/>
        </p:spPr>
        <p:txBody>
          <a:bodyPr wrap="square" rtlCol="0">
            <a:spAutoFit/>
          </a:bodyPr>
          <a:lstStyle/>
          <a:p>
            <a:pPr>
              <a:lnSpc>
                <a:spcPct val="100000"/>
              </a:lnSpc>
              <a:spcBef>
                <a:spcPts val="0"/>
              </a:spcBef>
            </a:pPr>
            <a:r>
              <a:rPr lang="en-US" sz="4400" b="1" dirty="0">
                <a:highlight>
                  <a:srgbClr val="FFD54F"/>
                </a:highlight>
                <a:latin typeface="Lato" panose="020F0502020204030203" pitchFamily="34" charset="0"/>
                <a:cs typeface="Lato" panose="020F0502020204030203" pitchFamily="34" charset="0"/>
              </a:rPr>
              <a:t>Leeroy </a:t>
            </a:r>
            <a:r>
              <a:rPr lang="en-US" sz="4400" dirty="0">
                <a:latin typeface="Lato" panose="020F0502020204030203" pitchFamily="34" charset="0"/>
                <a:cs typeface="Lato" panose="020F0502020204030203" pitchFamily="34" charset="0"/>
              </a:rPr>
              <a:t>Jenkins, author2, </a:t>
            </a:r>
            <a:br>
              <a:rPr lang="en-US" sz="4400" dirty="0">
                <a:latin typeface="Lato" panose="020F0502020204030203" pitchFamily="34" charset="0"/>
                <a:cs typeface="Lato" panose="020F0502020204030203" pitchFamily="34" charset="0"/>
              </a:rPr>
            </a:br>
            <a:r>
              <a:rPr lang="en-US" sz="4400" dirty="0">
                <a:latin typeface="Lato" panose="020F0502020204030203" pitchFamily="34" charset="0"/>
                <a:cs typeface="Lato" panose="020F0502020204030203" pitchFamily="34" charset="0"/>
              </a:rPr>
              <a:t>author3, author4</a:t>
            </a:r>
            <a:endParaRPr lang="en-US" sz="4400" b="1" dirty="0">
              <a:latin typeface="Lato" panose="020F0502020204030203" pitchFamily="34" charset="0"/>
              <a:cs typeface="Lato" panose="020F0502020204030203" pitchFamily="34" charset="0"/>
            </a:endParaRPr>
          </a:p>
        </p:txBody>
      </p:sp>
      <p:sp>
        <p:nvSpPr>
          <p:cNvPr id="20" name="Graphic 18">
            <a:extLst>
              <a:ext uri="{FF2B5EF4-FFF2-40B4-BE49-F238E27FC236}">
                <a16:creationId xmlns:a16="http://schemas.microsoft.com/office/drawing/2014/main" id="{BDF411EE-4753-4C32-9DAF-D5DA024A3893}"/>
              </a:ext>
            </a:extLst>
          </p:cNvPr>
          <p:cNvSpPr/>
          <p:nvPr/>
        </p:nvSpPr>
        <p:spPr>
          <a:xfrm>
            <a:off x="580988" y="3439284"/>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CAC4B58-8623-4DBE-951A-DDF821787031}"/>
              </a:ext>
            </a:extLst>
          </p:cNvPr>
          <p:cNvSpPr txBox="1"/>
          <p:nvPr/>
        </p:nvSpPr>
        <p:spPr>
          <a:xfrm>
            <a:off x="39997208" y="2418238"/>
            <a:ext cx="8849405" cy="10248960"/>
          </a:xfrm>
          <a:prstGeom prst="rect">
            <a:avLst/>
          </a:prstGeom>
          <a:noFill/>
        </p:spPr>
        <p:txBody>
          <a:bodyPr wrap="square" rtlCol="0">
            <a:spAutoFit/>
          </a:bodyPr>
          <a:lstStyle/>
          <a:p>
            <a:r>
              <a:rPr lang="en-US" sz="6000" b="1" dirty="0">
                <a:latin typeface="Lato" panose="020F0502020204030203" pitchFamily="34" charset="0"/>
                <a:cs typeface="Arial" panose="020B0604020202020204" pitchFamily="34" charset="0"/>
              </a:rPr>
              <a:t>AMMO BAR</a:t>
            </a:r>
          </a:p>
          <a:p>
            <a:endParaRPr lang="en-US" sz="6000" b="1" dirty="0">
              <a:latin typeface="Lato" panose="020F0502020204030203" pitchFamily="34" charset="0"/>
              <a:cs typeface="Arial" panose="020B0604020202020204" pitchFamily="34" charset="0"/>
            </a:endParaRPr>
          </a:p>
          <a:p>
            <a:r>
              <a:rPr lang="en-US" sz="5400" b="1" dirty="0">
                <a:latin typeface="Lato" panose="020F0502020204030203" pitchFamily="34" charset="0"/>
                <a:cs typeface="Arial" panose="020B0604020202020204" pitchFamily="34" charset="0"/>
              </a:rPr>
              <a:t>Delete this and replace it with your…</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Graphs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Correlation tables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Figures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nuance that you’re worried about leaving out.</a:t>
            </a:r>
          </a:p>
          <a:p>
            <a:pPr marL="1143000" indent="-1143000">
              <a:buFont typeface="Arial" panose="020B0604020202020204" pitchFamily="34" charset="0"/>
              <a:buChar char="•"/>
            </a:pPr>
            <a:r>
              <a:rPr lang="en-US" sz="5400" b="1" dirty="0">
                <a:latin typeface="Lato" panose="020F0502020204030203" pitchFamily="34" charset="0"/>
                <a:cs typeface="Arial" panose="020B0604020202020204" pitchFamily="34" charset="0"/>
              </a:rPr>
              <a:t>Keep it messy!</a:t>
            </a:r>
            <a:r>
              <a:rPr lang="en-US" sz="5400" dirty="0">
                <a:latin typeface="Lato" panose="020F0502020204030203" pitchFamily="34" charset="0"/>
                <a:cs typeface="Arial" panose="020B0604020202020204"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19720837" y="27090524"/>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80DEEA"/>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1401802" y="27189458"/>
            <a:ext cx="8077384" cy="1569660"/>
          </a:xfrm>
          <a:prstGeom prst="rect">
            <a:avLst/>
          </a:prstGeom>
          <a:noFill/>
        </p:spPr>
        <p:txBody>
          <a:bodyPr wrap="square" rtlCol="0">
            <a:spAutoFit/>
          </a:bodyPr>
          <a:lstStyle/>
          <a:p>
            <a:r>
              <a:rPr lang="en-US" sz="4800" dirty="0">
                <a:solidFill>
                  <a:srgbClr val="80DEEA"/>
                </a:solidFill>
                <a:latin typeface="Lato Black" panose="020F0A02020204030203" pitchFamily="34" charset="0"/>
                <a:cs typeface="Arial" panose="020B0604020202020204" pitchFamily="34" charset="0"/>
              </a:rPr>
              <a:t>Take a picture</a:t>
            </a:r>
            <a:r>
              <a:rPr lang="en-US" sz="4800" dirty="0">
                <a:solidFill>
                  <a:srgbClr val="80DEEA"/>
                </a:solidFill>
                <a:latin typeface="Lato" panose="020F0502020204030203" pitchFamily="34" charset="0"/>
                <a:cs typeface="Arial" panose="020B0604020202020204" pitchFamily="34" charset="0"/>
              </a:rPr>
              <a:t> to </a:t>
            </a:r>
            <a:br>
              <a:rPr lang="en-US" sz="4800" dirty="0">
                <a:solidFill>
                  <a:srgbClr val="80DEEA"/>
                </a:solidFill>
                <a:latin typeface="Lato" panose="020F0502020204030203" pitchFamily="34" charset="0"/>
                <a:cs typeface="Arial" panose="020B0604020202020204" pitchFamily="34" charset="0"/>
              </a:rPr>
            </a:br>
            <a:r>
              <a:rPr lang="en-US" sz="4800" dirty="0">
                <a:solidFill>
                  <a:srgbClr val="80DEEA"/>
                </a:solidFill>
                <a:latin typeface="Lato Black" panose="020F0A02020204030203" pitchFamily="34" charset="0"/>
                <a:cs typeface="Arial" panose="020B0604020202020204" pitchFamily="34" charset="0"/>
              </a:rPr>
              <a:t>download</a:t>
            </a:r>
            <a:r>
              <a:rPr lang="en-US" sz="4800" dirty="0">
                <a:solidFill>
                  <a:srgbClr val="80DEEA"/>
                </a:solidFill>
                <a:latin typeface="Lato" panose="020F0502020204030203" pitchFamily="34" charset="0"/>
                <a:cs typeface="Arial" panose="020B0604020202020204" pitchFamily="34" charset="0"/>
              </a:rPr>
              <a:t> the</a:t>
            </a:r>
            <a:r>
              <a:rPr lang="en-US" sz="4800" b="1" dirty="0">
                <a:solidFill>
                  <a:srgbClr val="80DEEA"/>
                </a:solidFill>
                <a:latin typeface="Lato" panose="020F0502020204030203" pitchFamily="34" charset="0"/>
                <a:cs typeface="Arial" panose="020B0604020202020204" pitchFamily="34" charset="0"/>
              </a:rPr>
              <a:t> </a:t>
            </a:r>
            <a:r>
              <a:rPr lang="en-US" sz="4800" dirty="0">
                <a:solidFill>
                  <a:srgbClr val="80DEEA"/>
                </a:solidFill>
                <a:latin typeface="Lato Black" panose="020F0A02020204030203" pitchFamily="34" charset="0"/>
                <a:cs typeface="Arial" panose="020B0604020202020204" pitchFamily="34" charset="0"/>
              </a:rPr>
              <a:t>full paper</a:t>
            </a:r>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49662" y="28728065"/>
            <a:ext cx="3162300" cy="2581275"/>
          </a:xfrm>
          <a:prstGeom prst="rect">
            <a:avLst/>
          </a:prstGeom>
        </p:spPr>
      </p:pic>
      <p:sp>
        <p:nvSpPr>
          <p:cNvPr id="18" name="Rectangle 17">
            <a:extLst>
              <a:ext uri="{FF2B5EF4-FFF2-40B4-BE49-F238E27FC236}">
                <a16:creationId xmlns:a16="http://schemas.microsoft.com/office/drawing/2014/main" id="{FFBF6308-DE89-4361-988D-52269B946BF4}"/>
              </a:ext>
            </a:extLst>
          </p:cNvPr>
          <p:cNvSpPr/>
          <p:nvPr/>
        </p:nvSpPr>
        <p:spPr>
          <a:xfrm>
            <a:off x="12536892" y="25559081"/>
            <a:ext cx="5616599" cy="5527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8327663" y="28096821"/>
            <a:ext cx="1297464" cy="0"/>
          </a:xfrm>
          <a:prstGeom prst="straightConnector1">
            <a:avLst/>
          </a:prstGeom>
          <a:ln w="66675">
            <a:solidFill>
              <a:srgbClr val="80DEEA"/>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3F6FAB3B-B12A-4813-B623-754F8AAB00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03453" y="25762334"/>
            <a:ext cx="5149036" cy="5149036"/>
          </a:xfrm>
          <a:prstGeom prst="rect">
            <a:avLst/>
          </a:prstGeom>
        </p:spPr>
      </p:pic>
      <p:sp>
        <p:nvSpPr>
          <p:cNvPr id="4" name="TextBox 3">
            <a:extLst>
              <a:ext uri="{FF2B5EF4-FFF2-40B4-BE49-F238E27FC236}">
                <a16:creationId xmlns:a16="http://schemas.microsoft.com/office/drawing/2014/main" id="{41386028-1715-44A1-A0E6-46B6D2DD5C9F}"/>
              </a:ext>
            </a:extLst>
          </p:cNvPr>
          <p:cNvSpPr txBox="1"/>
          <p:nvPr/>
        </p:nvSpPr>
        <p:spPr>
          <a:xfrm>
            <a:off x="419101" y="24638054"/>
            <a:ext cx="8849405" cy="6013313"/>
          </a:xfrm>
          <a:prstGeom prst="rect">
            <a:avLst/>
          </a:prstGeom>
          <a:noFill/>
        </p:spPr>
        <p:txBody>
          <a:bodyPr wrap="square" rtlCol="0">
            <a:spAutoFit/>
          </a:bodyPr>
          <a:lstStyle/>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Keep </a:t>
            </a:r>
            <a:r>
              <a:rPr lang="en-US" sz="3600" b="1" dirty="0">
                <a:solidFill>
                  <a:schemeClr val="bg1">
                    <a:lumMod val="65000"/>
                  </a:schemeClr>
                </a:solidFill>
                <a:latin typeface="Lato" panose="020F0502020204030203" pitchFamily="34" charset="0"/>
                <a:cs typeface="Arial" panose="020B0604020202020204" pitchFamily="34" charset="0"/>
              </a:rPr>
              <a:t>font size</a:t>
            </a:r>
            <a:r>
              <a:rPr lang="en-US" sz="3600" dirty="0">
                <a:solidFill>
                  <a:schemeClr val="bg1">
                    <a:lumMod val="65000"/>
                  </a:schemeClr>
                </a:solidFill>
                <a:latin typeface="Lato" panose="020F0502020204030203" pitchFamily="34" charset="0"/>
                <a:cs typeface="Arial" panose="020B0604020202020204" pitchFamily="34" charset="0"/>
              </a:rPr>
              <a:t> as high above </a:t>
            </a:r>
            <a:r>
              <a:rPr lang="en-US" sz="3600" b="1" dirty="0">
                <a:solidFill>
                  <a:schemeClr val="bg1">
                    <a:lumMod val="65000"/>
                  </a:schemeClr>
                </a:solidFill>
                <a:latin typeface="Lato" panose="020F0502020204030203" pitchFamily="34" charset="0"/>
                <a:cs typeface="Arial" panose="020B0604020202020204" pitchFamily="34" charset="0"/>
              </a:rPr>
              <a:t>28+</a:t>
            </a:r>
            <a:r>
              <a:rPr lang="en-US" sz="3600" dirty="0">
                <a:solidFill>
                  <a:schemeClr val="bg1">
                    <a:lumMod val="65000"/>
                  </a:schemeClr>
                </a:solidFill>
                <a:latin typeface="Lato" panose="020F0502020204030203" pitchFamily="34" charset="0"/>
                <a:cs typeface="Arial" panose="020B0604020202020204" pitchFamily="34" charset="0"/>
              </a:rPr>
              <a:t> as possible.</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Keep your summary tight. </a:t>
            </a:r>
            <a:r>
              <a:rPr lang="en-US" sz="3600" b="1" dirty="0">
                <a:solidFill>
                  <a:schemeClr val="bg1">
                    <a:lumMod val="65000"/>
                  </a:schemeClr>
                </a:solidFill>
                <a:latin typeface="Lato" panose="020F0502020204030203" pitchFamily="34" charset="0"/>
                <a:cs typeface="Arial" panose="020B0604020202020204" pitchFamily="34" charset="0"/>
              </a:rPr>
              <a:t>Think</a:t>
            </a:r>
            <a:r>
              <a:rPr lang="en-US" sz="3600" dirty="0">
                <a:solidFill>
                  <a:schemeClr val="bg1">
                    <a:lumMod val="65000"/>
                  </a:schemeClr>
                </a:solidFill>
                <a:latin typeface="Lato" panose="020F0502020204030203" pitchFamily="34" charset="0"/>
                <a:cs typeface="Arial" panose="020B0604020202020204" pitchFamily="34" charset="0"/>
              </a:rPr>
              <a:t> of it like “</a:t>
            </a:r>
            <a:r>
              <a:rPr lang="en-US" sz="3600" b="1" dirty="0">
                <a:solidFill>
                  <a:schemeClr val="bg1">
                    <a:lumMod val="65000"/>
                  </a:schemeClr>
                </a:solidFill>
                <a:latin typeface="Lato" panose="020F0502020204030203" pitchFamily="34" charset="0"/>
                <a:cs typeface="Arial" panose="020B0604020202020204" pitchFamily="34" charset="0"/>
              </a:rPr>
              <a:t>abstract+</a:t>
            </a:r>
            <a:r>
              <a:rPr lang="en-US" sz="3600" dirty="0">
                <a:solidFill>
                  <a:schemeClr val="bg1">
                    <a:lumMod val="65000"/>
                  </a:schemeClr>
                </a:solidFill>
                <a:latin typeface="Lato" panose="020F0502020204030203" pitchFamily="34" charset="0"/>
                <a:cs typeface="Arial" panose="020B0604020202020204" pitchFamily="34" charset="0"/>
              </a:rPr>
              <a:t>” with key figures only.</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The </a:t>
            </a:r>
            <a:r>
              <a:rPr lang="en-US" sz="3600" b="1" dirty="0">
                <a:solidFill>
                  <a:schemeClr val="bg1">
                    <a:lumMod val="65000"/>
                  </a:schemeClr>
                </a:solidFill>
                <a:latin typeface="Lato" panose="020F0502020204030203" pitchFamily="34" charset="0"/>
                <a:cs typeface="Arial" panose="020B0604020202020204" pitchFamily="34" charset="0"/>
              </a:rPr>
              <a:t>more content you add here</a:t>
            </a:r>
            <a:r>
              <a:rPr lang="en-US" sz="3600" dirty="0">
                <a:solidFill>
                  <a:schemeClr val="bg1">
                    <a:lumMod val="65000"/>
                  </a:schemeClr>
                </a:solidFill>
                <a:latin typeface="Lato" panose="020F0502020204030203" pitchFamily="34" charset="0"/>
                <a:cs typeface="Arial" panose="020B0604020202020204" pitchFamily="34" charset="0"/>
              </a:rPr>
              <a:t>, the </a:t>
            </a:r>
            <a:r>
              <a:rPr lang="en-US" sz="3600" b="1" dirty="0">
                <a:solidFill>
                  <a:schemeClr val="bg1">
                    <a:lumMod val="65000"/>
                  </a:schemeClr>
                </a:solidFill>
                <a:latin typeface="Lato" panose="020F0502020204030203" pitchFamily="34" charset="0"/>
                <a:cs typeface="Arial" panose="020B0604020202020204" pitchFamily="34" charset="0"/>
              </a:rPr>
              <a:t>more</a:t>
            </a:r>
            <a:r>
              <a:rPr lang="en-US" sz="3600" dirty="0">
                <a:solidFill>
                  <a:schemeClr val="bg1">
                    <a:lumMod val="65000"/>
                  </a:schemeClr>
                </a:solidFill>
                <a:latin typeface="Lato" panose="020F0502020204030203" pitchFamily="34" charset="0"/>
                <a:cs typeface="Arial" panose="020B0604020202020204" pitchFamily="34" charset="0"/>
              </a:rPr>
              <a:t> </a:t>
            </a:r>
            <a:r>
              <a:rPr lang="en-US" sz="3600" b="1" dirty="0">
                <a:solidFill>
                  <a:schemeClr val="bg1">
                    <a:lumMod val="65000"/>
                  </a:schemeClr>
                </a:solidFill>
                <a:latin typeface="Lato" panose="020F0502020204030203" pitchFamily="34" charset="0"/>
                <a:cs typeface="Arial" panose="020B0604020202020204" pitchFamily="34" charset="0"/>
              </a:rPr>
              <a:t>cognitive load</a:t>
            </a:r>
            <a:r>
              <a:rPr lang="en-US" sz="3600" dirty="0">
                <a:solidFill>
                  <a:schemeClr val="bg1">
                    <a:lumMod val="65000"/>
                  </a:schemeClr>
                </a:solidFill>
                <a:latin typeface="Lato" panose="020F0502020204030203" pitchFamily="34" charset="0"/>
                <a:cs typeface="Arial" panose="020B0604020202020204" pitchFamily="34" charset="0"/>
              </a:rPr>
              <a:t> you add, and the more you’ll turn people off engaging. </a:t>
            </a:r>
          </a:p>
          <a:p>
            <a:pPr marL="742950" indent="-742950">
              <a:lnSpc>
                <a:spcPct val="120000"/>
              </a:lnSpc>
              <a:buAutoNum type="arabicPeriod"/>
            </a:pPr>
            <a:r>
              <a:rPr lang="en-US" sz="3600" i="1" dirty="0">
                <a:solidFill>
                  <a:schemeClr val="bg1">
                    <a:lumMod val="65000"/>
                  </a:schemeClr>
                </a:solidFill>
                <a:latin typeface="Lato" panose="020F0502020204030203" pitchFamily="34" charset="0"/>
                <a:cs typeface="Arial" panose="020B0604020202020204" pitchFamily="34" charset="0"/>
              </a:rPr>
              <a:t>Less</a:t>
            </a:r>
            <a:r>
              <a:rPr lang="en-US" sz="3600" dirty="0">
                <a:solidFill>
                  <a:schemeClr val="bg1">
                    <a:lumMod val="65000"/>
                  </a:schemeClr>
                </a:solidFill>
                <a:latin typeface="Lato" panose="020F0502020204030203" pitchFamily="34" charset="0"/>
                <a:cs typeface="Arial" panose="020B0604020202020204" pitchFamily="34" charset="0"/>
              </a:rPr>
              <a:t> content = </a:t>
            </a:r>
            <a:r>
              <a:rPr lang="en-US" sz="3600" i="1" dirty="0">
                <a:solidFill>
                  <a:schemeClr val="bg1">
                    <a:lumMod val="65000"/>
                  </a:schemeClr>
                </a:solidFill>
                <a:latin typeface="Lato" panose="020F0502020204030203" pitchFamily="34" charset="0"/>
                <a:cs typeface="Arial" panose="020B0604020202020204" pitchFamily="34" charset="0"/>
              </a:rPr>
              <a:t>more</a:t>
            </a:r>
            <a:r>
              <a:rPr lang="en-US" sz="3600" dirty="0">
                <a:solidFill>
                  <a:schemeClr val="bg1">
                    <a:lumMod val="65000"/>
                  </a:schemeClr>
                </a:solidFill>
                <a:latin typeface="Lato" panose="020F0502020204030203" pitchFamily="34" charset="0"/>
                <a:cs typeface="Arial" panose="020B0604020202020204" pitchFamily="34" charset="0"/>
              </a:rPr>
              <a:t> readers.</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Now </a:t>
            </a:r>
            <a:r>
              <a:rPr lang="en-US" sz="3600" b="1" dirty="0">
                <a:solidFill>
                  <a:schemeClr val="bg1">
                    <a:lumMod val="65000"/>
                  </a:schemeClr>
                </a:solidFill>
                <a:latin typeface="Lato" panose="020F0502020204030203" pitchFamily="34" charset="0"/>
                <a:cs typeface="Arial" panose="020B0604020202020204" pitchFamily="34" charset="0"/>
              </a:rPr>
              <a:t>delete this</a:t>
            </a:r>
            <a:r>
              <a:rPr lang="en-US" sz="3600" dirty="0">
                <a:solidFill>
                  <a:schemeClr val="bg1">
                    <a:lumMod val="65000"/>
                  </a:schemeClr>
                </a:solidFill>
                <a:latin typeface="Lato" panose="020F0502020204030203" pitchFamily="34" charset="0"/>
                <a:cs typeface="Arial" panose="020B0604020202020204" pitchFamily="34" charset="0"/>
              </a:rPr>
              <a:t> text box. </a:t>
            </a:r>
            <a:r>
              <a:rPr lang="en-US" sz="3600" dirty="0">
                <a:solidFill>
                  <a:schemeClr val="bg1">
                    <a:lumMod val="65000"/>
                  </a:schemeClr>
                </a:solidFill>
                <a:latin typeface="Lato" panose="020F0502020204030203" pitchFamily="34" charset="0"/>
                <a:cs typeface="Arial" panose="020B0604020202020204" pitchFamily="34" charset="0"/>
                <a:sym typeface="Wingdings" panose="05000000000000000000" pitchFamily="2" charset="2"/>
              </a:rPr>
              <a:t></a:t>
            </a:r>
            <a:endParaRPr lang="en-US" sz="3600" dirty="0">
              <a:solidFill>
                <a:schemeClr val="bg1">
                  <a:lumMod val="65000"/>
                </a:schemeClr>
              </a:solidFill>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26385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4055110" y="7297162"/>
            <a:ext cx="42588180" cy="23132038"/>
          </a:xfrm>
        </p:spPr>
        <p:txBody>
          <a:bodyPr>
            <a:normAutofit/>
          </a:bodyPr>
          <a:lstStyle/>
          <a:p>
            <a:pPr marL="0" indent="0">
              <a:lnSpc>
                <a:spcPct val="110000"/>
              </a:lnSpc>
              <a:buNone/>
            </a:pPr>
            <a:r>
              <a:rPr lang="en-US" sz="8000" b="1" dirty="0">
                <a:highlight>
                  <a:srgbClr val="FFFF00"/>
                </a:highlight>
                <a:latin typeface="Lato" panose="020F0502020204030203" charset="0"/>
              </a:rPr>
              <a:t>Short version:</a:t>
            </a:r>
            <a:r>
              <a:rPr lang="en-US" sz="8000" dirty="0">
                <a:solidFill>
                  <a:schemeClr val="bg1"/>
                </a:solidFill>
                <a:latin typeface="Lato" panose="020F0502020204030203" charset="0"/>
              </a:rPr>
              <a:t> I highly recommend making a video using </a:t>
            </a:r>
            <a:r>
              <a:rPr lang="en-US" sz="8000" u="sng" dirty="0">
                <a:highlight>
                  <a:srgbClr val="FFFF00"/>
                </a:highlight>
                <a:latin typeface="Lato" panose="020F0502020204030203" charset="0"/>
                <a:hlinkClick r:id="rId2" tooltip="http://Vyond.com">
                  <a:extLst>
                    <a:ext uri="{A12FA001-AC4F-418D-AE19-62706E023703}">
                      <ahyp:hlinkClr xmlns:ahyp="http://schemas.microsoft.com/office/drawing/2018/hyperlinkcolor" val="tx"/>
                    </a:ext>
                  </a:extLst>
                </a:hlinkClick>
              </a:rPr>
              <a:t>Vyond.com</a:t>
            </a:r>
            <a:r>
              <a:rPr lang="en-US" sz="8000" dirty="0">
                <a:solidFill>
                  <a:schemeClr val="bg1"/>
                </a:solidFill>
                <a:latin typeface="Lato" panose="020F0502020204030203" charset="0"/>
              </a:rPr>
              <a:t> if it's your first one and you don't want to go insane for a year like I did. It’s fun, easy, and works perfectly well for most projects.!</a:t>
            </a:r>
            <a:endParaRPr lang="en-US" sz="8000" b="1" dirty="0">
              <a:solidFill>
                <a:schemeClr val="bg1"/>
              </a:solidFill>
              <a:highlight>
                <a:srgbClr val="FFFF00"/>
              </a:highlight>
              <a:latin typeface="Lato" panose="020F0502020204030203" charset="0"/>
            </a:endParaRPr>
          </a:p>
          <a:p>
            <a:pPr>
              <a:lnSpc>
                <a:spcPct val="110000"/>
              </a:lnSpc>
            </a:pPr>
            <a:r>
              <a:rPr lang="en-US" sz="8000" b="1" dirty="0">
                <a:solidFill>
                  <a:schemeClr val="bg1"/>
                </a:solidFill>
                <a:latin typeface="Lato" panose="020F0502020204030203" charset="0"/>
              </a:rPr>
              <a:t>Animation:</a:t>
            </a:r>
            <a:r>
              <a:rPr lang="en-US" sz="8000" dirty="0">
                <a:solidFill>
                  <a:schemeClr val="bg1"/>
                </a:solidFill>
                <a:latin typeface="Lato" panose="020F0502020204030203" charset="0"/>
              </a:rPr>
              <a:t> Most of the animation was done in Adobe After Effects, which is super powerful but had a bit of learning curve for me. </a:t>
            </a:r>
          </a:p>
          <a:p>
            <a:pPr>
              <a:lnSpc>
                <a:spcPct val="110000"/>
              </a:lnSpc>
            </a:pPr>
            <a:r>
              <a:rPr lang="en-US" sz="8000" b="1" dirty="0">
                <a:solidFill>
                  <a:schemeClr val="bg1"/>
                </a:solidFill>
                <a:latin typeface="Lato" panose="020F0502020204030203" charset="0"/>
              </a:rPr>
              <a:t>Graphics:</a:t>
            </a:r>
            <a:r>
              <a:rPr lang="en-US" sz="8000" dirty="0">
                <a:solidFill>
                  <a:schemeClr val="bg1"/>
                </a:solidFill>
                <a:latin typeface="Lato" panose="020F0502020204030203" charset="0"/>
              </a:rPr>
              <a:t> A combination of </a:t>
            </a:r>
            <a:r>
              <a:rPr lang="en-US" sz="8000" dirty="0" err="1">
                <a:solidFill>
                  <a:schemeClr val="bg1"/>
                </a:solidFill>
                <a:latin typeface="Lato" panose="020F0502020204030203" charset="0"/>
              </a:rPr>
              <a:t>VectorStock</a:t>
            </a:r>
            <a:r>
              <a:rPr lang="en-US" sz="8000" dirty="0">
                <a:solidFill>
                  <a:schemeClr val="bg1"/>
                </a:solidFill>
                <a:latin typeface="Lato" panose="020F0502020204030203" charset="0"/>
              </a:rPr>
              <a:t> and custom graphics I made in Adobe Illustrator.</a:t>
            </a:r>
          </a:p>
          <a:p>
            <a:pPr>
              <a:lnSpc>
                <a:spcPct val="110000"/>
              </a:lnSpc>
            </a:pPr>
            <a:r>
              <a:rPr lang="en-US" sz="8000" b="1" dirty="0">
                <a:solidFill>
                  <a:schemeClr val="bg1"/>
                </a:solidFill>
                <a:latin typeface="Lato" panose="020F0502020204030203" charset="0"/>
              </a:rPr>
              <a:t>Characters </a:t>
            </a:r>
            <a:r>
              <a:rPr lang="en-US" sz="8000" dirty="0">
                <a:solidFill>
                  <a:schemeClr val="bg1"/>
                </a:solidFill>
                <a:latin typeface="Lato" panose="020F0502020204030203" charset="0"/>
              </a:rPr>
              <a:t>were mostly from </a:t>
            </a:r>
            <a:r>
              <a:rPr lang="en-US" sz="8000" u="sng" dirty="0">
                <a:solidFill>
                  <a:schemeClr val="bg1"/>
                </a:solidFill>
                <a:latin typeface="Lato" panose="020F0502020204030203" charset="0"/>
                <a:hlinkClick r:id="rId2" tooltip="http://Vyond.com">
                  <a:extLst>
                    <a:ext uri="{A12FA001-AC4F-418D-AE19-62706E023703}">
                      <ahyp:hlinkClr xmlns:ahyp="http://schemas.microsoft.com/office/drawing/2018/hyperlinkcolor" val="tx"/>
                    </a:ext>
                  </a:extLst>
                </a:hlinkClick>
              </a:rPr>
              <a:t>(http://Vyond.com) Vyond.com</a:t>
            </a:r>
            <a:r>
              <a:rPr lang="en-US" sz="8000" dirty="0">
                <a:solidFill>
                  <a:schemeClr val="bg1"/>
                </a:solidFill>
                <a:latin typeface="Lato" panose="020F0502020204030203" charset="0"/>
              </a:rPr>
              <a:t>. I got the facial expressions, etc. right in </a:t>
            </a:r>
            <a:r>
              <a:rPr lang="en-US" sz="8000" dirty="0" err="1">
                <a:solidFill>
                  <a:schemeClr val="bg1"/>
                </a:solidFill>
                <a:latin typeface="Lato" panose="020F0502020204030203" charset="0"/>
              </a:rPr>
              <a:t>Vyond</a:t>
            </a:r>
            <a:r>
              <a:rPr lang="en-US" sz="8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8000" b="1" dirty="0">
                <a:solidFill>
                  <a:schemeClr val="bg1"/>
                </a:solidFill>
                <a:latin typeface="Lato" panose="020F0502020204030203" charset="0"/>
              </a:rPr>
              <a:t>Sound effects:</a:t>
            </a:r>
            <a:r>
              <a:rPr lang="en-US" sz="8000" dirty="0">
                <a:solidFill>
                  <a:schemeClr val="bg1"/>
                </a:solidFill>
                <a:latin typeface="Lato" panose="020F0502020204030203" charset="0"/>
              </a:rPr>
              <a:t> </a:t>
            </a:r>
            <a:r>
              <a:rPr lang="en-US" sz="8000" dirty="0" err="1">
                <a:solidFill>
                  <a:schemeClr val="bg1"/>
                </a:solidFill>
                <a:latin typeface="Lato" panose="020F0502020204030203" charset="0"/>
              </a:rPr>
              <a:t>AudioJungle</a:t>
            </a:r>
            <a:r>
              <a:rPr lang="en-US" sz="8000" dirty="0">
                <a:solidFill>
                  <a:schemeClr val="bg1"/>
                </a:solidFill>
                <a:latin typeface="Lato" panose="020F0502020204030203" charset="0"/>
              </a:rPr>
              <a:t>.</a:t>
            </a:r>
          </a:p>
          <a:p>
            <a:pPr>
              <a:lnSpc>
                <a:spcPct val="110000"/>
              </a:lnSpc>
            </a:pPr>
            <a:r>
              <a:rPr lang="en-US" sz="8000" b="1" dirty="0">
                <a:solidFill>
                  <a:schemeClr val="bg1"/>
                </a:solidFill>
                <a:latin typeface="Lato" panose="020F0502020204030203" charset="0"/>
              </a:rPr>
              <a:t>Voice </a:t>
            </a:r>
            <a:r>
              <a:rPr lang="en-US" sz="8000" dirty="0">
                <a:solidFill>
                  <a:schemeClr val="bg1"/>
                </a:solidFill>
                <a:latin typeface="Lato" panose="020F0502020204030203" charset="0"/>
              </a:rPr>
              <a:t>was my own voice with the bass boosted for a little of that radio announcer vibration, courtesy of Adobe Audition.</a:t>
            </a:r>
          </a:p>
        </p:txBody>
      </p:sp>
    </p:spTree>
    <p:extLst>
      <p:ext uri="{BB962C8B-B14F-4D97-AF65-F5344CB8AC3E}">
        <p14:creationId xmlns:p14="http://schemas.microsoft.com/office/powerpoint/2010/main" val="38576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2839500"/>
            <a:ext cx="42588180" cy="6362702"/>
          </a:xfrm>
        </p:spPr>
        <p:txBody>
          <a:bodyPr>
            <a:normAutofit/>
          </a:bodyPr>
          <a:lstStyle/>
          <a:p>
            <a:pPr algn="ctr"/>
            <a:r>
              <a:rPr lang="en-US" sz="43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Add Images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9701503"/>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Prime &amp; reinforce the topic of your study with accent imagery.</a:t>
            </a:r>
          </a:p>
        </p:txBody>
      </p:sp>
      <p:pic>
        <p:nvPicPr>
          <p:cNvPr id="5" name="Picture 4" descr="A close up of electronics&#10;&#10;Description automatically generated">
            <a:extLst>
              <a:ext uri="{FF2B5EF4-FFF2-40B4-BE49-F238E27FC236}">
                <a16:creationId xmlns:a16="http://schemas.microsoft.com/office/drawing/2014/main" id="{1DCDA9EC-7F6F-49BE-9BFF-C4EAB3F08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516" y="4356933"/>
            <a:ext cx="8482567" cy="8482567"/>
          </a:xfrm>
          <a:prstGeom prst="rect">
            <a:avLst/>
          </a:prstGeom>
        </p:spPr>
      </p:pic>
    </p:spTree>
    <p:extLst>
      <p:ext uri="{BB962C8B-B14F-4D97-AF65-F5344CB8AC3E}">
        <p14:creationId xmlns:p14="http://schemas.microsoft.com/office/powerpoint/2010/main" val="384496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pPr algn="ctr"/>
            <a:r>
              <a:rPr lang="en-US" dirty="0">
                <a:solidFill>
                  <a:schemeClr val="bg1"/>
                </a:solidFill>
                <a:latin typeface="Lato Black" panose="020F0A02020204030203" pitchFamily="34" charset="0"/>
              </a:rPr>
              <a:t>The ‘hat’ icon.</a:t>
            </a:r>
            <a:br>
              <a:rPr lang="en-US" b="1" dirty="0">
                <a:solidFill>
                  <a:schemeClr val="bg1"/>
                </a:solidFill>
                <a:latin typeface="Lato" panose="020F0502020204030203" pitchFamily="34" charset="0"/>
              </a:rPr>
            </a:br>
            <a:r>
              <a:rPr lang="en-US" sz="14700" b="1" dirty="0">
                <a:solidFill>
                  <a:schemeClr val="bg1"/>
                </a:solidFill>
                <a:latin typeface="Lato Hairline" panose="020F0202020204030203" pitchFamily="34" charset="0"/>
              </a:rPr>
              <a:t>F</a:t>
            </a:r>
            <a:r>
              <a:rPr lang="en-US" sz="14700" dirty="0">
                <a:solidFill>
                  <a:schemeClr val="bg1"/>
                </a:solidFill>
                <a:latin typeface="Lato Hairline" panose="020F0202020204030203" pitchFamily="34" charset="0"/>
              </a:rPr>
              <a:t>un, reinforces your finding, makes your poster memorable </a:t>
            </a:r>
            <a:br>
              <a:rPr lang="en-US" sz="14700" dirty="0">
                <a:solidFill>
                  <a:schemeClr val="bg1"/>
                </a:solidFill>
                <a:latin typeface="Lato Hairline" panose="020F0202020204030203" pitchFamily="34" charset="0"/>
              </a:rPr>
            </a:br>
            <a:r>
              <a:rPr lang="en-US" sz="14700" dirty="0">
                <a:solidFill>
                  <a:schemeClr val="bg1"/>
                </a:solidFill>
                <a:latin typeface="Lato Hairline" panose="020F0202020204030203" pitchFamily="34" charset="0"/>
              </a:rPr>
              <a:t>— and can be interpreted at-a-glance.</a:t>
            </a:r>
            <a:endParaRPr lang="en-US" dirty="0">
              <a:solidFill>
                <a:schemeClr val="bg1"/>
              </a:solidFill>
              <a:latin typeface="Lato Hairline" panose="020F0202020204030203" pitchFamily="34" charset="0"/>
            </a:endParaRP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pPr algn="ctr"/>
            <a:r>
              <a:rPr lang="en-US" dirty="0">
                <a:solidFill>
                  <a:schemeClr val="bg1"/>
                </a:solidFill>
                <a:latin typeface="Lato Black" panose="020F0A02020204030203" pitchFamily="34" charset="0"/>
              </a:rPr>
              <a:t>The ‘floor’ accent graphic.</a:t>
            </a:r>
            <a:br>
              <a:rPr lang="en-US" b="1" dirty="0">
                <a:solidFill>
                  <a:schemeClr val="bg1"/>
                </a:solidFill>
                <a:latin typeface="Lato" panose="020F0502020204030203" pitchFamily="34" charset="0"/>
              </a:rPr>
            </a:br>
            <a:r>
              <a:rPr lang="en-US" sz="14700" b="1" dirty="0">
                <a:solidFill>
                  <a:schemeClr val="bg1"/>
                </a:solidFill>
                <a:latin typeface="Lato Hairline" panose="020F0202020204030203" pitchFamily="34" charset="0"/>
              </a:rPr>
              <a:t>The most space-efficient way to add fun and reinforce your theme</a:t>
            </a:r>
            <a:r>
              <a:rPr lang="en-US" sz="14700" dirty="0">
                <a:solidFill>
                  <a:schemeClr val="bg1"/>
                </a:solidFill>
                <a:latin typeface="Lato Hairline" panose="020F0202020204030203" pitchFamily="34" charset="0"/>
              </a:rPr>
              <a:t>. Stick your QR right on top!</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5257736" y="19234676"/>
            <a:ext cx="11235691" cy="2421176"/>
          </a:xfrm>
          <a:prstGeom prst="rect">
            <a:avLst/>
          </a:prstGeom>
          <a:noFill/>
        </p:spPr>
        <p:txBody>
          <a:bodyPr wrap="square" rtlCol="0">
            <a:spAutoFit/>
          </a:body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1" r="15614"/>
          <a:stretch/>
        </p:blipFill>
        <p:spPr bwMode="auto">
          <a:xfrm>
            <a:off x="5041708" y="10818694"/>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6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7549941-F103-4DCF-BA7A-7363833C089F}"/>
              </a:ext>
            </a:extLst>
          </p:cNvPr>
          <p:cNvPicPr>
            <a:picLocks noChangeAspect="1"/>
          </p:cNvPicPr>
          <p:nvPr/>
        </p:nvPicPr>
        <p:blipFill>
          <a:blip r:embed="rId3"/>
          <a:stretch>
            <a:fillRect/>
          </a:stretch>
        </p:blipFill>
        <p:spPr>
          <a:xfrm>
            <a:off x="14093020" y="9070848"/>
            <a:ext cx="21191559" cy="13842873"/>
          </a:xfrm>
          <a:prstGeom prst="rect">
            <a:avLst/>
          </a:prstGeom>
        </p:spPr>
      </p:pic>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icons from</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2913721"/>
            <a:ext cx="21191559" cy="1446550"/>
          </a:xfrm>
          <a:prstGeom prst="rect">
            <a:avLst/>
          </a:prstGeom>
          <a:noFill/>
        </p:spPr>
        <p:txBody>
          <a:bodyPr wrap="square" rtlCol="0">
            <a:spAutoFit/>
          </a:bodyPr>
          <a:lstStyle/>
          <a:p>
            <a:pPr algn="ctr"/>
            <a:r>
              <a:rPr lang="en-US" sz="8800" dirty="0">
                <a:hlinkClick r:id="rId2"/>
              </a:rPr>
              <a:t>https://thenounproject.com</a:t>
            </a:r>
            <a:endParaRPr lang="en-US" sz="8800" dirty="0"/>
          </a:p>
        </p:txBody>
      </p:sp>
    </p:spTree>
    <p:extLst>
      <p:ext uri="{BB962C8B-B14F-4D97-AF65-F5344CB8AC3E}">
        <p14:creationId xmlns:p14="http://schemas.microsoft.com/office/powerpoint/2010/main" val="182463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a:bodyPr>
          <a:lstStyle/>
          <a:p>
            <a:pPr algn="ctr">
              <a:lnSpc>
                <a:spcPct val="100000"/>
              </a:lnSpc>
            </a:pP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2300"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2300"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2300"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2300"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on a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76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7714205"/>
            <a:ext cx="21191559" cy="1446550"/>
          </a:xfrm>
          <a:prstGeom prst="rect">
            <a:avLst/>
          </a:prstGeom>
          <a:noFill/>
        </p:spPr>
        <p:txBody>
          <a:bodyPr wrap="square" rtlCol="0">
            <a:spAutoFit/>
          </a:bodyPr>
          <a:lstStyle/>
          <a:p>
            <a:pPr algn="ctr"/>
            <a:r>
              <a:rPr lang="en-US" sz="8800" dirty="0">
                <a:hlinkClick r:id="rId2"/>
              </a:rPr>
              <a:t>https://vectorstock.com</a:t>
            </a:r>
            <a:endParaRPr lang="en-US" sz="8800" dirty="0"/>
          </a:p>
        </p:txBody>
      </p:sp>
      <p:pic>
        <p:nvPicPr>
          <p:cNvPr id="3" name="Picture 2">
            <a:hlinkClick r:id="rId3"/>
            <a:extLst>
              <a:ext uri="{FF2B5EF4-FFF2-40B4-BE49-F238E27FC236}">
                <a16:creationId xmlns:a16="http://schemas.microsoft.com/office/drawing/2014/main" id="{B379DFED-4A72-43CB-B6FB-7910A8CA79EE}"/>
              </a:ext>
            </a:extLst>
          </p:cNvPr>
          <p:cNvPicPr>
            <a:picLocks noChangeAspect="1"/>
          </p:cNvPicPr>
          <p:nvPr/>
        </p:nvPicPr>
        <p:blipFill>
          <a:blip r:embed="rId4"/>
          <a:stretch>
            <a:fillRect/>
          </a:stretch>
        </p:blipFill>
        <p:spPr>
          <a:xfrm>
            <a:off x="9514088" y="10811530"/>
            <a:ext cx="30349423" cy="16239744"/>
          </a:xfrm>
          <a:prstGeom prst="rect">
            <a:avLst/>
          </a:prstGeom>
        </p:spPr>
      </p:pic>
      <p:sp>
        <p:nvSpPr>
          <p:cNvPr id="7" name="Rectangle 6">
            <a:extLst>
              <a:ext uri="{FF2B5EF4-FFF2-40B4-BE49-F238E27FC236}">
                <a16:creationId xmlns:a16="http://schemas.microsoft.com/office/drawing/2014/main" id="{7F92422B-D428-4616-A60F-8059ED5C2C72}"/>
              </a:ext>
            </a:extLst>
          </p:cNvPr>
          <p:cNvSpPr/>
          <p:nvPr/>
        </p:nvSpPr>
        <p:spPr>
          <a:xfrm>
            <a:off x="14893489" y="6794499"/>
            <a:ext cx="19590620" cy="3154710"/>
          </a:xfrm>
          <a:prstGeom prst="rect">
            <a:avLst/>
          </a:prstGeom>
        </p:spPr>
        <p:txBody>
          <a:bodyPr wrap="none">
            <a:spAutoFit/>
          </a:bodyPr>
          <a:lstStyle/>
          <a:p>
            <a:pPr algn="ctr"/>
            <a:r>
              <a:rPr lang="en-US" sz="199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3200" dirty="0"/>
          </a:p>
        </p:txBody>
      </p:sp>
    </p:spTree>
    <p:extLst>
      <p:ext uri="{BB962C8B-B14F-4D97-AF65-F5344CB8AC3E}">
        <p14:creationId xmlns:p14="http://schemas.microsoft.com/office/powerpoint/2010/main" val="3263269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116430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8026312"/>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5913012"/>
            <a:ext cx="35757853" cy="1856214"/>
          </a:xfrm>
          <a:prstGeom prst="rect">
            <a:avLst/>
          </a:prstGeom>
          <a:noFill/>
        </p:spPr>
        <p:txBody>
          <a:bodyPr wrap="square" rtlCol="0">
            <a:spAutoFit/>
          </a:bodyPr>
          <a:lstStyle/>
          <a:p>
            <a:pPr algn="ctr">
              <a:lnSpc>
                <a:spcPct val="150000"/>
              </a:lnSpc>
            </a:pP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8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FB61F530-6BFB-49DD-8BB5-E78A621F656D}"/>
              </a:ext>
            </a:extLst>
          </p:cNvPr>
          <p:cNvSpPr/>
          <p:nvPr/>
        </p:nvSpPr>
        <p:spPr>
          <a:xfrm>
            <a:off x="11720342" y="28360401"/>
            <a:ext cx="25936909" cy="1446550"/>
          </a:xfrm>
          <a:prstGeom prst="rect">
            <a:avLst/>
          </a:prstGeom>
        </p:spPr>
        <p:txBody>
          <a:bodyPr wrap="none">
            <a:spAutoFit/>
          </a:bodyPr>
          <a:lstStyle/>
          <a:p>
            <a:r>
              <a:rPr lang="en-US" sz="88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1C24C984-F59A-4C4A-9D71-C9F92265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131" y="3654856"/>
            <a:ext cx="29093337" cy="20657955"/>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5728</TotalTime>
  <Words>1695</Words>
  <Application>Microsoft Office PowerPoint</Application>
  <PresentationFormat>Custom</PresentationFormat>
  <Paragraphs>183</Paragraphs>
  <Slides>21</Slides>
  <Notes>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4" baseType="lpstr">
      <vt:lpstr>Lato Thin</vt:lpstr>
      <vt:lpstr>Arial Black</vt:lpstr>
      <vt:lpstr>Lato</vt:lpstr>
      <vt:lpstr>Arial</vt:lpstr>
      <vt:lpstr>Calibri Light</vt:lpstr>
      <vt:lpstr>Lato Semibold</vt:lpstr>
      <vt:lpstr>Verdana</vt:lpstr>
      <vt:lpstr>Lato Black</vt:lpstr>
      <vt:lpstr>Lato Hairline</vt:lpstr>
      <vt:lpstr>Calibri</vt:lpstr>
      <vt:lpstr>Office Theme</vt:lpstr>
      <vt:lpstr>1_Office Theme</vt:lpstr>
      <vt:lpstr>Acrobat Document</vt:lpstr>
      <vt:lpstr>Notes:  1. Correct fonts won’t load until you open this in PowerPoint (e.g., if you’re previewing this in your browser it’ll look uglier than it actually is).  2. Generate QR codes here: https://www.qrcode-monkey.com/ </vt:lpstr>
      <vt:lpstr>Main finding goes here, translated into plain English. Emphasize the important words.</vt:lpstr>
      <vt:lpstr>Add Images</vt:lpstr>
      <vt:lpstr>The ‘hat’ icon. Fun, reinforces your finding, makes your poster memorable  — and can be interpreted at-a-glance.</vt:lpstr>
      <vt:lpstr>The ‘floor’ accent graphic. The most space-efficient way to add fun and reinforce your theme. Stick your QR right on top!</vt:lpstr>
      <vt:lpstr>You can get icons from TheNounProject.com</vt:lpstr>
      <vt:lpstr>Get full-color graphics on a transparent background  for ~$1/each from…</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Why must we pick sides?  The new poster format is a revolution, or the new poster format is garbage!  Take the good parts of the new format, keep the useful aspects of the traditional format, add in your own ideas, and create something better. </vt:lpstr>
      <vt:lpstr>F.A.Q.</vt:lpstr>
      <vt:lpstr>How to QR Code</vt:lpstr>
      <vt:lpstr>Layout F.A.Q.</vt:lpstr>
      <vt:lpstr>How did you make the cartoon?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Morrison</dc:creator>
  <cp:lastModifiedBy>Stephanie Schwartz</cp:lastModifiedBy>
  <cp:revision>234</cp:revision>
  <dcterms:created xsi:type="dcterms:W3CDTF">2018-09-16T19:13:41Z</dcterms:created>
  <dcterms:modified xsi:type="dcterms:W3CDTF">2020-03-26T20:11:19Z</dcterms:modified>
</cp:coreProperties>
</file>